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316" r:id="rId2"/>
    <p:sldId id="266" r:id="rId3"/>
    <p:sldId id="267" r:id="rId4"/>
    <p:sldId id="268" r:id="rId5"/>
    <p:sldId id="269" r:id="rId6"/>
    <p:sldId id="271" r:id="rId7"/>
    <p:sldId id="272" r:id="rId8"/>
    <p:sldId id="273" r:id="rId9"/>
    <p:sldId id="274" r:id="rId10"/>
    <p:sldId id="275" r:id="rId11"/>
    <p:sldId id="276" r:id="rId12"/>
    <p:sldId id="277" r:id="rId13"/>
    <p:sldId id="278" r:id="rId14"/>
    <p:sldId id="304" r:id="rId15"/>
    <p:sldId id="305" r:id="rId16"/>
    <p:sldId id="306" r:id="rId17"/>
    <p:sldId id="307" r:id="rId18"/>
    <p:sldId id="308" r:id="rId19"/>
    <p:sldId id="309" r:id="rId20"/>
    <p:sldId id="310" r:id="rId21"/>
    <p:sldId id="311" r:id="rId22"/>
    <p:sldId id="279" r:id="rId23"/>
    <p:sldId id="280" r:id="rId24"/>
    <p:sldId id="281" r:id="rId25"/>
    <p:sldId id="282" r:id="rId26"/>
    <p:sldId id="283" r:id="rId27"/>
    <p:sldId id="284" r:id="rId28"/>
    <p:sldId id="289" r:id="rId29"/>
    <p:sldId id="290" r:id="rId30"/>
    <p:sldId id="291" r:id="rId31"/>
    <p:sldId id="300" r:id="rId32"/>
    <p:sldId id="260" r:id="rId33"/>
    <p:sldId id="265" r:id="rId34"/>
    <p:sldId id="293" r:id="rId35"/>
    <p:sldId id="294" r:id="rId36"/>
    <p:sldId id="295" r:id="rId37"/>
    <p:sldId id="262" r:id="rId38"/>
    <p:sldId id="263" r:id="rId39"/>
    <p:sldId id="313" r:id="rId40"/>
    <p:sldId id="315" r:id="rId41"/>
    <p:sldId id="296" r:id="rId42"/>
    <p:sldId id="297" r:id="rId43"/>
    <p:sldId id="298" r:id="rId44"/>
    <p:sldId id="301" r:id="rId45"/>
    <p:sldId id="302" r:id="rId46"/>
    <p:sldId id="303" r:id="rId4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inimized">
    <p:restoredLeft sz="6364" autoAdjust="0"/>
    <p:restoredTop sz="94660"/>
  </p:normalViewPr>
  <p:slideViewPr>
    <p:cSldViewPr>
      <p:cViewPr>
        <p:scale>
          <a:sx n="116" d="100"/>
          <a:sy n="116" d="100"/>
        </p:scale>
        <p:origin x="-516" y="9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A0B79A5B-696D-43CF-BEA5-F32F668EEE8A}" type="datetimeFigureOut">
              <a:rPr lang="tr-TR" smtClean="0"/>
              <a:pPr/>
              <a:t>19.03.2019</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76C05125-BDA4-4AF8-8693-45DC6A137F9D}"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0B79A5B-696D-43CF-BEA5-F32F668EEE8A}" type="datetimeFigureOut">
              <a:rPr lang="tr-TR" smtClean="0"/>
              <a:pPr/>
              <a:t>19.03.2019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6C05125-BDA4-4AF8-8693-45DC6A137F9D}"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0B79A5B-696D-43CF-BEA5-F32F668EEE8A}" type="datetimeFigureOut">
              <a:rPr lang="tr-TR" smtClean="0"/>
              <a:pPr/>
              <a:t>19.03.2019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6C05125-BDA4-4AF8-8693-45DC6A137F9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A0B79A5B-696D-43CF-BEA5-F32F668EEE8A}" type="datetimeFigureOut">
              <a:rPr lang="tr-TR" smtClean="0"/>
              <a:pPr/>
              <a:t>19.03.2019</a:t>
            </a:fld>
            <a:endParaRPr lang="tr-TR"/>
          </a:p>
        </p:txBody>
      </p:sp>
      <p:sp>
        <p:nvSpPr>
          <p:cNvPr id="9" name="8 Slayt Numarası Yer Tutucusu"/>
          <p:cNvSpPr>
            <a:spLocks noGrp="1"/>
          </p:cNvSpPr>
          <p:nvPr>
            <p:ph type="sldNum" sz="quarter" idx="15"/>
          </p:nvPr>
        </p:nvSpPr>
        <p:spPr/>
        <p:txBody>
          <a:bodyPr rtlCol="0"/>
          <a:lstStyle/>
          <a:p>
            <a:fld id="{76C05125-BDA4-4AF8-8693-45DC6A137F9D}"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A0B79A5B-696D-43CF-BEA5-F32F668EEE8A}" type="datetimeFigureOut">
              <a:rPr lang="tr-TR" smtClean="0"/>
              <a:pPr/>
              <a:t>19.03.2019</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76C05125-BDA4-4AF8-8693-45DC6A137F9D}"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A0B79A5B-696D-43CF-BEA5-F32F668EEE8A}" type="datetimeFigureOut">
              <a:rPr lang="tr-TR" smtClean="0"/>
              <a:pPr/>
              <a:t>19.03.2019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6C05125-BDA4-4AF8-8693-45DC6A137F9D}"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A0B79A5B-696D-43CF-BEA5-F32F668EEE8A}" type="datetimeFigureOut">
              <a:rPr lang="tr-TR" smtClean="0"/>
              <a:pPr/>
              <a:t>19.03.2019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76C05125-BDA4-4AF8-8693-45DC6A137F9D}"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A0B79A5B-696D-43CF-BEA5-F32F668EEE8A}" type="datetimeFigureOut">
              <a:rPr lang="tr-TR" smtClean="0"/>
              <a:pPr/>
              <a:t>19.03.2019</a:t>
            </a:fld>
            <a:endParaRPr lang="tr-TR"/>
          </a:p>
        </p:txBody>
      </p:sp>
      <p:sp>
        <p:nvSpPr>
          <p:cNvPr id="7" name="6 Slayt Numarası Yer Tutucusu"/>
          <p:cNvSpPr>
            <a:spLocks noGrp="1"/>
          </p:cNvSpPr>
          <p:nvPr>
            <p:ph type="sldNum" sz="quarter" idx="11"/>
          </p:nvPr>
        </p:nvSpPr>
        <p:spPr/>
        <p:txBody>
          <a:bodyPr rtlCol="0"/>
          <a:lstStyle/>
          <a:p>
            <a:fld id="{76C05125-BDA4-4AF8-8693-45DC6A137F9D}"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0B79A5B-696D-43CF-BEA5-F32F668EEE8A}" type="datetimeFigureOut">
              <a:rPr lang="tr-TR" smtClean="0"/>
              <a:pPr/>
              <a:t>19.03.2019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76C05125-BDA4-4AF8-8693-45DC6A137F9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A0B79A5B-696D-43CF-BEA5-F32F668EEE8A}" type="datetimeFigureOut">
              <a:rPr lang="tr-TR" smtClean="0"/>
              <a:pPr/>
              <a:t>19.03.2019</a:t>
            </a:fld>
            <a:endParaRPr lang="tr-TR"/>
          </a:p>
        </p:txBody>
      </p:sp>
      <p:sp>
        <p:nvSpPr>
          <p:cNvPr id="22" name="21 Slayt Numarası Yer Tutucusu"/>
          <p:cNvSpPr>
            <a:spLocks noGrp="1"/>
          </p:cNvSpPr>
          <p:nvPr>
            <p:ph type="sldNum" sz="quarter" idx="15"/>
          </p:nvPr>
        </p:nvSpPr>
        <p:spPr/>
        <p:txBody>
          <a:bodyPr rtlCol="0"/>
          <a:lstStyle/>
          <a:p>
            <a:fld id="{76C05125-BDA4-4AF8-8693-45DC6A137F9D}"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A0B79A5B-696D-43CF-BEA5-F32F668EEE8A}" type="datetimeFigureOut">
              <a:rPr lang="tr-TR" smtClean="0"/>
              <a:pPr/>
              <a:t>19.03.2019</a:t>
            </a:fld>
            <a:endParaRPr lang="tr-TR"/>
          </a:p>
        </p:txBody>
      </p:sp>
      <p:sp>
        <p:nvSpPr>
          <p:cNvPr id="18" name="17 Slayt Numarası Yer Tutucusu"/>
          <p:cNvSpPr>
            <a:spLocks noGrp="1"/>
          </p:cNvSpPr>
          <p:nvPr>
            <p:ph type="sldNum" sz="quarter" idx="11"/>
          </p:nvPr>
        </p:nvSpPr>
        <p:spPr/>
        <p:txBody>
          <a:bodyPr rtlCol="0"/>
          <a:lstStyle/>
          <a:p>
            <a:fld id="{76C05125-BDA4-4AF8-8693-45DC6A137F9D}"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0B79A5B-696D-43CF-BEA5-F32F668EEE8A}" type="datetimeFigureOut">
              <a:rPr lang="tr-TR" smtClean="0"/>
              <a:pPr/>
              <a:t>19.03.2019</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6C05125-BDA4-4AF8-8693-45DC6A137F9D}"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857356" y="1643050"/>
            <a:ext cx="6172200" cy="1894362"/>
          </a:xfrm>
        </p:spPr>
        <p:txBody>
          <a:bodyPr/>
          <a:lstStyle/>
          <a:p>
            <a:pPr algn="ctr"/>
            <a:r>
              <a:rPr lang="tr-TR" dirty="0" smtClean="0">
                <a:solidFill>
                  <a:schemeClr val="accent1"/>
                </a:solidFill>
              </a:rPr>
              <a:t>ÇOCUKLARDA OLUMLU DAVRANIŞ GELİŞTİRME VE SINIR KOYMA YÖNTEMLERİ</a:t>
            </a:r>
            <a:endParaRPr lang="tr-TR" dirty="0">
              <a:solidFill>
                <a:schemeClr val="accent1"/>
              </a:solidFill>
            </a:endParaRPr>
          </a:p>
        </p:txBody>
      </p:sp>
      <p:sp>
        <p:nvSpPr>
          <p:cNvPr id="3" name="2 Alt Başlık"/>
          <p:cNvSpPr>
            <a:spLocks noGrp="1"/>
          </p:cNvSpPr>
          <p:nvPr>
            <p:ph type="subTitle" idx="1"/>
          </p:nvPr>
        </p:nvSpPr>
        <p:spPr>
          <a:xfrm>
            <a:off x="2286000" y="5143512"/>
            <a:ext cx="6172200" cy="1231410"/>
          </a:xfrm>
        </p:spPr>
        <p:txBody>
          <a:bodyPr>
            <a:normAutofit/>
          </a:bodyPr>
          <a:lstStyle/>
          <a:p>
            <a:pPr algn="ctr"/>
            <a:r>
              <a:rPr lang="tr-TR" sz="1600" dirty="0" smtClean="0"/>
              <a:t>MUSTAFA PAŞA İLKOKULU REHBERLİK SERVİSİ</a:t>
            </a:r>
            <a:endParaRPr lang="tr-TR"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0" y="260648"/>
            <a:ext cx="4211960" cy="6192540"/>
          </a:xfrm>
        </p:spPr>
        <p:txBody>
          <a:bodyPr>
            <a:normAutofit fontScale="92500" lnSpcReduction="10000"/>
          </a:bodyPr>
          <a:lstStyle/>
          <a:p>
            <a:pPr eaLnBrk="1" hangingPunct="1">
              <a:lnSpc>
                <a:spcPct val="80000"/>
              </a:lnSpc>
              <a:defRPr/>
            </a:pPr>
            <a:r>
              <a:rPr lang="en-US" sz="2200" b="1" dirty="0" err="1" smtClean="0"/>
              <a:t>Akşam</a:t>
            </a:r>
            <a:r>
              <a:rPr lang="en-US" sz="2200" b="1" dirty="0" smtClean="0"/>
              <a:t> yemeği </a:t>
            </a:r>
            <a:r>
              <a:rPr lang="en-US" sz="2200" b="1" dirty="0" err="1" smtClean="0"/>
              <a:t>sohbetleri</a:t>
            </a:r>
            <a:r>
              <a:rPr lang="en-US" sz="2200" b="1" dirty="0" smtClean="0"/>
              <a:t>:</a:t>
            </a:r>
            <a:r>
              <a:rPr lang="en-US" sz="1800" b="1" dirty="0" smtClean="0"/>
              <a:t/>
            </a:r>
            <a:br>
              <a:rPr lang="en-US" sz="1800" b="1" dirty="0" smtClean="0"/>
            </a:br>
            <a:r>
              <a:rPr lang="en-US" sz="1800" b="1" dirty="0" smtClean="0"/>
              <a:t/>
            </a:r>
            <a:br>
              <a:rPr lang="en-US" sz="1800" b="1" dirty="0" smtClean="0"/>
            </a:br>
            <a:r>
              <a:rPr lang="en-US" sz="1800" dirty="0" err="1" smtClean="0"/>
              <a:t>Özellikle</a:t>
            </a:r>
            <a:r>
              <a:rPr lang="en-US" sz="1800" dirty="0" smtClean="0"/>
              <a:t> </a:t>
            </a:r>
            <a:r>
              <a:rPr lang="en-US" sz="1800" dirty="0" err="1" smtClean="0"/>
              <a:t>yoğun</a:t>
            </a:r>
            <a:r>
              <a:rPr lang="en-US" sz="1800" dirty="0" smtClean="0"/>
              <a:t> </a:t>
            </a:r>
            <a:r>
              <a:rPr lang="en-US" sz="1800" dirty="0" err="1" smtClean="0"/>
              <a:t>günlük</a:t>
            </a:r>
            <a:r>
              <a:rPr lang="en-US" sz="1800" dirty="0" smtClean="0"/>
              <a:t> </a:t>
            </a:r>
            <a:r>
              <a:rPr lang="en-US" sz="1800" dirty="0" err="1" smtClean="0"/>
              <a:t>hayat</a:t>
            </a:r>
            <a:r>
              <a:rPr lang="en-US" sz="1800" dirty="0" smtClean="0"/>
              <a:t> </a:t>
            </a:r>
            <a:r>
              <a:rPr lang="en-US" sz="1800" dirty="0" err="1" smtClean="0"/>
              <a:t>temposunda</a:t>
            </a:r>
            <a:r>
              <a:rPr lang="en-US" sz="1800" dirty="0" smtClean="0"/>
              <a:t> </a:t>
            </a:r>
            <a:r>
              <a:rPr lang="en-US" sz="1800" dirty="0" err="1" smtClean="0"/>
              <a:t>akşam</a:t>
            </a:r>
            <a:r>
              <a:rPr lang="en-US" sz="1800" dirty="0" smtClean="0"/>
              <a:t> </a:t>
            </a:r>
            <a:r>
              <a:rPr lang="en-US" sz="1800" dirty="0" err="1" smtClean="0"/>
              <a:t>yemekleri</a:t>
            </a:r>
            <a:r>
              <a:rPr lang="en-US" sz="1800" dirty="0" smtClean="0"/>
              <a:t> </a:t>
            </a:r>
            <a:r>
              <a:rPr lang="en-US" sz="1800" dirty="0" err="1" smtClean="0"/>
              <a:t>tüm</a:t>
            </a:r>
            <a:r>
              <a:rPr lang="en-US" sz="1800" dirty="0" smtClean="0"/>
              <a:t> </a:t>
            </a:r>
            <a:r>
              <a:rPr lang="en-US" sz="1800" dirty="0" err="1" smtClean="0"/>
              <a:t>ailenin</a:t>
            </a:r>
            <a:r>
              <a:rPr lang="en-US" sz="1800" dirty="0" smtClean="0"/>
              <a:t> bir </a:t>
            </a:r>
            <a:r>
              <a:rPr lang="en-US" sz="1800" dirty="0" err="1" smtClean="0"/>
              <a:t>arada</a:t>
            </a:r>
            <a:r>
              <a:rPr lang="en-US" sz="1800" dirty="0" smtClean="0"/>
              <a:t> </a:t>
            </a:r>
            <a:r>
              <a:rPr lang="en-US" sz="1800" dirty="0" err="1" smtClean="0"/>
              <a:t>olduğu</a:t>
            </a:r>
            <a:r>
              <a:rPr lang="en-US" sz="1800" dirty="0" smtClean="0"/>
              <a:t> nadir </a:t>
            </a:r>
            <a:r>
              <a:rPr lang="en-US" sz="1800" dirty="0" err="1" smtClean="0"/>
              <a:t>zamanlardan</a:t>
            </a:r>
            <a:r>
              <a:rPr lang="en-US" sz="1800" dirty="0" smtClean="0"/>
              <a:t> </a:t>
            </a:r>
            <a:r>
              <a:rPr lang="en-US" sz="1800" dirty="0" err="1" smtClean="0"/>
              <a:t>biridir</a:t>
            </a:r>
            <a:r>
              <a:rPr lang="en-US" sz="1800" dirty="0" smtClean="0"/>
              <a:t>. </a:t>
            </a:r>
            <a:r>
              <a:rPr lang="en-US" sz="1800" dirty="0" err="1" smtClean="0"/>
              <a:t>Akşam</a:t>
            </a:r>
            <a:r>
              <a:rPr lang="en-US" sz="1800" dirty="0" smtClean="0"/>
              <a:t> </a:t>
            </a:r>
            <a:r>
              <a:rPr lang="en-US" sz="1800" dirty="0" err="1" smtClean="0"/>
              <a:t>yemeklerini</a:t>
            </a:r>
            <a:r>
              <a:rPr lang="en-US" sz="1800" dirty="0" smtClean="0"/>
              <a:t> </a:t>
            </a:r>
            <a:r>
              <a:rPr lang="en-US" sz="1800" dirty="0" err="1" smtClean="0"/>
              <a:t>sohbet</a:t>
            </a:r>
            <a:r>
              <a:rPr lang="en-US" sz="1800" dirty="0" smtClean="0"/>
              <a:t> </a:t>
            </a:r>
            <a:r>
              <a:rPr lang="en-US" sz="1800" dirty="0" err="1" smtClean="0"/>
              <a:t>etmek</a:t>
            </a:r>
            <a:r>
              <a:rPr lang="en-US" sz="1800" dirty="0" smtClean="0"/>
              <a:t>, </a:t>
            </a:r>
            <a:r>
              <a:rPr lang="en-US" sz="1800" dirty="0" err="1" smtClean="0"/>
              <a:t>günün</a:t>
            </a:r>
            <a:r>
              <a:rPr lang="en-US" sz="1800" dirty="0" smtClean="0"/>
              <a:t> </a:t>
            </a:r>
            <a:r>
              <a:rPr lang="en-US" sz="1800" dirty="0" err="1" smtClean="0"/>
              <a:t>olaylarını</a:t>
            </a:r>
            <a:r>
              <a:rPr lang="en-US" sz="1800" dirty="0" smtClean="0"/>
              <a:t> </a:t>
            </a:r>
            <a:r>
              <a:rPr lang="en-US" sz="1800" dirty="0" err="1" smtClean="0"/>
              <a:t>paylaşmak</a:t>
            </a:r>
            <a:r>
              <a:rPr lang="en-US" sz="1800" dirty="0" smtClean="0"/>
              <a:t> için bir </a:t>
            </a:r>
            <a:r>
              <a:rPr lang="en-US" sz="1800" dirty="0" err="1" smtClean="0"/>
              <a:t>fırsat</a:t>
            </a:r>
            <a:r>
              <a:rPr lang="en-US" sz="1800" dirty="0" smtClean="0"/>
              <a:t> </a:t>
            </a:r>
            <a:r>
              <a:rPr lang="en-US" sz="1800" dirty="0" err="1" smtClean="0"/>
              <a:t>olarak</a:t>
            </a:r>
            <a:r>
              <a:rPr lang="en-US" sz="1800" dirty="0" smtClean="0"/>
              <a:t> </a:t>
            </a:r>
            <a:r>
              <a:rPr lang="en-US" sz="1800" dirty="0" err="1" smtClean="0"/>
              <a:t>değerlendirebilirsiniz</a:t>
            </a:r>
            <a:r>
              <a:rPr lang="en-US" sz="1800" dirty="0" smtClean="0"/>
              <a:t>. O </a:t>
            </a:r>
            <a:r>
              <a:rPr lang="en-US" sz="1800" dirty="0" err="1" smtClean="0"/>
              <a:t>gün</a:t>
            </a:r>
            <a:r>
              <a:rPr lang="en-US" sz="1800" dirty="0" smtClean="0"/>
              <a:t> </a:t>
            </a:r>
            <a:r>
              <a:rPr lang="en-US" sz="1800" dirty="0" err="1" smtClean="0"/>
              <a:t>işte</a:t>
            </a:r>
            <a:r>
              <a:rPr lang="en-US" sz="1800" dirty="0" smtClean="0"/>
              <a:t> </a:t>
            </a:r>
            <a:r>
              <a:rPr lang="en-US" sz="1800" dirty="0" err="1" smtClean="0"/>
              <a:t>yaptıklarınızı</a:t>
            </a:r>
            <a:r>
              <a:rPr lang="en-US" sz="1800" dirty="0" smtClean="0"/>
              <a:t>, </a:t>
            </a:r>
            <a:r>
              <a:rPr lang="en-US" sz="1800" dirty="0" err="1" smtClean="0"/>
              <a:t>sizi</a:t>
            </a:r>
            <a:r>
              <a:rPr lang="en-US" sz="1800" dirty="0" smtClean="0"/>
              <a:t> </a:t>
            </a:r>
            <a:r>
              <a:rPr lang="en-US" sz="1800" dirty="0" err="1" smtClean="0"/>
              <a:t>mutlu</a:t>
            </a:r>
            <a:r>
              <a:rPr lang="en-US" sz="1800" dirty="0" smtClean="0"/>
              <a:t> </a:t>
            </a:r>
            <a:r>
              <a:rPr lang="en-US" sz="1800" dirty="0" err="1" smtClean="0"/>
              <a:t>eden</a:t>
            </a:r>
            <a:r>
              <a:rPr lang="en-US" sz="1800" dirty="0" smtClean="0"/>
              <a:t> ya da </a:t>
            </a:r>
            <a:r>
              <a:rPr lang="en-US" sz="1800" dirty="0" err="1" smtClean="0"/>
              <a:t>kızdıran</a:t>
            </a:r>
            <a:r>
              <a:rPr lang="en-US" sz="1800" dirty="0" smtClean="0"/>
              <a:t> olayları </a:t>
            </a:r>
            <a:r>
              <a:rPr lang="en-US" sz="1800" dirty="0" err="1" smtClean="0"/>
              <a:t>anlatarak</a:t>
            </a:r>
            <a:r>
              <a:rPr lang="en-US" sz="1800" dirty="0" smtClean="0"/>
              <a:t> </a:t>
            </a:r>
            <a:r>
              <a:rPr lang="en-US" sz="1800" dirty="0" err="1" smtClean="0"/>
              <a:t>çocuğunuza</a:t>
            </a:r>
            <a:r>
              <a:rPr lang="en-US" sz="1800" dirty="0" smtClean="0"/>
              <a:t> ilk önce model olabilirsiniz. Bu </a:t>
            </a:r>
            <a:r>
              <a:rPr lang="en-US" sz="1800" dirty="0" err="1" smtClean="0"/>
              <a:t>sayede</a:t>
            </a:r>
            <a:r>
              <a:rPr lang="en-US" sz="1800" dirty="0" smtClean="0"/>
              <a:t> </a:t>
            </a:r>
            <a:r>
              <a:rPr lang="en-US" sz="1800" dirty="0" err="1" smtClean="0"/>
              <a:t>çocuklar</a:t>
            </a:r>
            <a:r>
              <a:rPr lang="en-US" sz="1800" dirty="0" smtClean="0"/>
              <a:t> hem </a:t>
            </a:r>
            <a:r>
              <a:rPr lang="en-US" sz="1800" dirty="0" err="1" smtClean="0"/>
              <a:t>başlarından</a:t>
            </a:r>
            <a:r>
              <a:rPr lang="en-US" sz="1800" dirty="0" smtClean="0"/>
              <a:t> </a:t>
            </a:r>
            <a:r>
              <a:rPr lang="en-US" sz="1800" dirty="0" err="1" smtClean="0"/>
              <a:t>geçen</a:t>
            </a:r>
            <a:r>
              <a:rPr lang="en-US" sz="1800" dirty="0" smtClean="0"/>
              <a:t> bir </a:t>
            </a:r>
            <a:r>
              <a:rPr lang="en-US" sz="1800" dirty="0" err="1" smtClean="0"/>
              <a:t>olayı</a:t>
            </a:r>
            <a:r>
              <a:rPr lang="en-US" sz="1800" dirty="0" smtClean="0"/>
              <a:t> </a:t>
            </a:r>
            <a:r>
              <a:rPr lang="en-US" sz="1800" dirty="0" err="1" smtClean="0"/>
              <a:t>sıralı</a:t>
            </a:r>
            <a:r>
              <a:rPr lang="en-US" sz="1800" dirty="0" smtClean="0"/>
              <a:t> </a:t>
            </a:r>
            <a:r>
              <a:rPr lang="en-US" sz="1800" dirty="0" err="1" smtClean="0"/>
              <a:t>olarak</a:t>
            </a:r>
            <a:r>
              <a:rPr lang="en-US" sz="1800" dirty="0" smtClean="0"/>
              <a:t> </a:t>
            </a:r>
            <a:r>
              <a:rPr lang="en-US" sz="1800" dirty="0" err="1" smtClean="0"/>
              <a:t>anlatabilme</a:t>
            </a:r>
            <a:r>
              <a:rPr lang="en-US" sz="1800" dirty="0" smtClean="0"/>
              <a:t> hem de </a:t>
            </a:r>
            <a:r>
              <a:rPr lang="en-US" sz="1800" dirty="0" err="1" smtClean="0"/>
              <a:t>duygularını</a:t>
            </a:r>
            <a:r>
              <a:rPr lang="en-US" sz="1800" dirty="0" smtClean="0"/>
              <a:t> </a:t>
            </a:r>
            <a:r>
              <a:rPr lang="en-US" sz="1800" dirty="0" err="1" smtClean="0"/>
              <a:t>ifade</a:t>
            </a:r>
            <a:r>
              <a:rPr lang="en-US" sz="1800" dirty="0" smtClean="0"/>
              <a:t> </a:t>
            </a:r>
            <a:r>
              <a:rPr lang="en-US" sz="1800" dirty="0" err="1" smtClean="0"/>
              <a:t>edebilme</a:t>
            </a:r>
            <a:r>
              <a:rPr lang="en-US" sz="1800" dirty="0" smtClean="0"/>
              <a:t> </a:t>
            </a:r>
            <a:r>
              <a:rPr lang="en-US" sz="1800" dirty="0" err="1" smtClean="0"/>
              <a:t>becerilerini</a:t>
            </a:r>
            <a:r>
              <a:rPr lang="en-US" sz="1800" dirty="0" smtClean="0"/>
              <a:t> </a:t>
            </a:r>
            <a:r>
              <a:rPr lang="en-US" sz="1800" dirty="0" err="1" smtClean="0"/>
              <a:t>geliştirme</a:t>
            </a:r>
            <a:r>
              <a:rPr lang="en-US" sz="1800" dirty="0" smtClean="0"/>
              <a:t> </a:t>
            </a:r>
            <a:r>
              <a:rPr lang="en-US" sz="1800" dirty="0" err="1" smtClean="0"/>
              <a:t>imkânı</a:t>
            </a:r>
            <a:r>
              <a:rPr lang="en-US" sz="1800" dirty="0" smtClean="0"/>
              <a:t> </a:t>
            </a:r>
            <a:r>
              <a:rPr lang="en-US" sz="1800" dirty="0" err="1" smtClean="0"/>
              <a:t>bulurlar</a:t>
            </a:r>
            <a:r>
              <a:rPr lang="en-US" sz="1800" dirty="0" smtClean="0"/>
              <a:t>. </a:t>
            </a:r>
            <a:r>
              <a:rPr lang="en-US" sz="1800" dirty="0" err="1" smtClean="0"/>
              <a:t>Bazen</a:t>
            </a:r>
            <a:r>
              <a:rPr lang="en-US" sz="1800" dirty="0" smtClean="0"/>
              <a:t> olayları </a:t>
            </a:r>
            <a:r>
              <a:rPr lang="en-US" sz="1800" dirty="0" err="1" smtClean="0"/>
              <a:t>hatırlamak</a:t>
            </a:r>
            <a:r>
              <a:rPr lang="en-US" sz="1800" dirty="0" smtClean="0"/>
              <a:t> ya da </a:t>
            </a:r>
            <a:r>
              <a:rPr lang="en-US" sz="1800" dirty="0" err="1" smtClean="0"/>
              <a:t>anlatmak</a:t>
            </a:r>
            <a:r>
              <a:rPr lang="en-US" sz="1800" dirty="0" smtClean="0"/>
              <a:t> </a:t>
            </a:r>
            <a:r>
              <a:rPr lang="en-US" sz="1800" dirty="0" err="1" smtClean="0"/>
              <a:t>çocuklar</a:t>
            </a:r>
            <a:r>
              <a:rPr lang="en-US" sz="1800" dirty="0" smtClean="0"/>
              <a:t> için </a:t>
            </a:r>
            <a:r>
              <a:rPr lang="en-US" sz="1800" dirty="0" err="1" smtClean="0"/>
              <a:t>zor</a:t>
            </a:r>
            <a:r>
              <a:rPr lang="en-US" sz="1800" dirty="0" smtClean="0"/>
              <a:t> </a:t>
            </a:r>
            <a:r>
              <a:rPr lang="en-US" sz="1800" dirty="0" err="1" smtClean="0"/>
              <a:t>olabilir</a:t>
            </a:r>
            <a:r>
              <a:rPr lang="en-US" sz="1800" dirty="0" smtClean="0"/>
              <a:t>. </a:t>
            </a:r>
            <a:r>
              <a:rPr lang="en-US" sz="1800" dirty="0" err="1" smtClean="0"/>
              <a:t>Böyle</a:t>
            </a:r>
            <a:r>
              <a:rPr lang="en-US" sz="1800" dirty="0" smtClean="0"/>
              <a:t> </a:t>
            </a:r>
            <a:r>
              <a:rPr lang="en-US" sz="1800" dirty="0" err="1" smtClean="0"/>
              <a:t>durumlarda</a:t>
            </a:r>
            <a:r>
              <a:rPr lang="en-US" sz="1800" dirty="0" smtClean="0"/>
              <a:t> “</a:t>
            </a:r>
            <a:r>
              <a:rPr lang="en-US" sz="1800" dirty="0" err="1" smtClean="0"/>
              <a:t>Herkes</a:t>
            </a:r>
            <a:r>
              <a:rPr lang="en-US" sz="1800" dirty="0" smtClean="0"/>
              <a:t> </a:t>
            </a:r>
            <a:r>
              <a:rPr lang="en-US" sz="1800" dirty="0" err="1" smtClean="0"/>
              <a:t>sırayla</a:t>
            </a:r>
            <a:r>
              <a:rPr lang="en-US" sz="1800" dirty="0" smtClean="0"/>
              <a:t> </a:t>
            </a:r>
            <a:r>
              <a:rPr lang="en-US" sz="1800" dirty="0" err="1" smtClean="0"/>
              <a:t>bugün</a:t>
            </a:r>
            <a:r>
              <a:rPr lang="en-US" sz="1800" dirty="0" smtClean="0"/>
              <a:t> en </a:t>
            </a:r>
            <a:r>
              <a:rPr lang="en-US" sz="1800" dirty="0" err="1" smtClean="0"/>
              <a:t>çok</a:t>
            </a:r>
            <a:r>
              <a:rPr lang="en-US" sz="1800" dirty="0" smtClean="0"/>
              <a:t> </a:t>
            </a:r>
            <a:r>
              <a:rPr lang="en-US" sz="1800" dirty="0" err="1" smtClean="0"/>
              <a:t>hoşuna</a:t>
            </a:r>
            <a:r>
              <a:rPr lang="en-US" sz="1800" dirty="0" smtClean="0"/>
              <a:t> </a:t>
            </a:r>
            <a:r>
              <a:rPr lang="en-US" sz="1800" dirty="0" err="1" smtClean="0"/>
              <a:t>giden</a:t>
            </a:r>
            <a:r>
              <a:rPr lang="en-US" sz="1800" dirty="0" smtClean="0"/>
              <a:t> </a:t>
            </a:r>
            <a:r>
              <a:rPr lang="en-US" sz="1800" dirty="0" err="1" smtClean="0"/>
              <a:t>olayı</a:t>
            </a:r>
            <a:r>
              <a:rPr lang="en-US" sz="1800" dirty="0" smtClean="0"/>
              <a:t> </a:t>
            </a:r>
            <a:r>
              <a:rPr lang="en-US" sz="1800" dirty="0" err="1" smtClean="0"/>
              <a:t>anlatsın</a:t>
            </a:r>
            <a:r>
              <a:rPr lang="en-US" sz="1800" dirty="0" smtClean="0"/>
              <a:t> (</a:t>
            </a:r>
            <a:r>
              <a:rPr lang="en-US" sz="1800" dirty="0" err="1" smtClean="0"/>
              <a:t>günün</a:t>
            </a:r>
            <a:r>
              <a:rPr lang="en-US" sz="1800" dirty="0" smtClean="0"/>
              <a:t> </a:t>
            </a:r>
            <a:r>
              <a:rPr lang="en-US" sz="1800" dirty="0" err="1" smtClean="0"/>
              <a:t>mutlu</a:t>
            </a:r>
            <a:r>
              <a:rPr lang="en-US" sz="1800" dirty="0" smtClean="0"/>
              <a:t> </a:t>
            </a:r>
            <a:r>
              <a:rPr lang="en-US" sz="1800" dirty="0" err="1" smtClean="0"/>
              <a:t>olayı</a:t>
            </a:r>
            <a:r>
              <a:rPr lang="en-US" sz="1800" dirty="0" smtClean="0"/>
              <a:t>, </a:t>
            </a:r>
            <a:r>
              <a:rPr lang="en-US" sz="1800" dirty="0" err="1" smtClean="0"/>
              <a:t>günün</a:t>
            </a:r>
            <a:r>
              <a:rPr lang="en-US" sz="1800" dirty="0" smtClean="0"/>
              <a:t> </a:t>
            </a:r>
            <a:r>
              <a:rPr lang="en-US" sz="1800" dirty="0" err="1" smtClean="0"/>
              <a:t>üzgün</a:t>
            </a:r>
            <a:r>
              <a:rPr lang="en-US" sz="1800" dirty="0" smtClean="0"/>
              <a:t> </a:t>
            </a:r>
            <a:r>
              <a:rPr lang="en-US" sz="1800" dirty="0" err="1" smtClean="0"/>
              <a:t>olayı</a:t>
            </a:r>
            <a:r>
              <a:rPr lang="en-US" sz="1800" dirty="0" smtClean="0"/>
              <a:t> ya da </a:t>
            </a:r>
            <a:r>
              <a:rPr lang="en-US" sz="1800" dirty="0" err="1" smtClean="0"/>
              <a:t>günün</a:t>
            </a:r>
            <a:r>
              <a:rPr lang="en-US" sz="1800" dirty="0" smtClean="0"/>
              <a:t> </a:t>
            </a:r>
            <a:r>
              <a:rPr lang="en-US" sz="1800" dirty="0" err="1" smtClean="0"/>
              <a:t>kızgın</a:t>
            </a:r>
            <a:r>
              <a:rPr lang="en-US" sz="1800" dirty="0" smtClean="0"/>
              <a:t> </a:t>
            </a:r>
            <a:r>
              <a:rPr lang="en-US" sz="1800" dirty="0" err="1" smtClean="0"/>
              <a:t>olayı</a:t>
            </a:r>
            <a:r>
              <a:rPr lang="en-US" sz="1800" dirty="0" smtClean="0"/>
              <a:t> gibi </a:t>
            </a:r>
            <a:r>
              <a:rPr lang="en-US" sz="1800" dirty="0" err="1" smtClean="0"/>
              <a:t>tanımlamalar</a:t>
            </a:r>
            <a:r>
              <a:rPr lang="en-US" sz="1800" dirty="0" smtClean="0"/>
              <a:t> da yapabilirsiniz)” </a:t>
            </a:r>
            <a:r>
              <a:rPr lang="en-US" sz="1800" dirty="0" err="1" smtClean="0"/>
              <a:t>diyerek</a:t>
            </a:r>
            <a:r>
              <a:rPr lang="en-US" sz="1800" dirty="0" smtClean="0"/>
              <a:t> ilk </a:t>
            </a:r>
            <a:r>
              <a:rPr lang="en-US" sz="1800" dirty="0" err="1" smtClean="0"/>
              <a:t>sözü</a:t>
            </a:r>
            <a:r>
              <a:rPr lang="en-US" sz="1800" dirty="0" smtClean="0"/>
              <a:t> </a:t>
            </a:r>
            <a:r>
              <a:rPr lang="en-US" sz="1800" dirty="0" err="1" smtClean="0"/>
              <a:t>siz</a:t>
            </a:r>
            <a:r>
              <a:rPr lang="en-US" sz="1800" dirty="0" smtClean="0"/>
              <a:t> </a:t>
            </a:r>
            <a:r>
              <a:rPr lang="en-US" sz="1800" dirty="0" err="1" smtClean="0"/>
              <a:t>alıp</a:t>
            </a:r>
            <a:r>
              <a:rPr lang="en-US" sz="1800" dirty="0" smtClean="0"/>
              <a:t> </a:t>
            </a:r>
            <a:r>
              <a:rPr lang="en-US" sz="1800" dirty="0" err="1" smtClean="0"/>
              <a:t>sırayla</a:t>
            </a:r>
            <a:r>
              <a:rPr lang="en-US" sz="1800" dirty="0" smtClean="0"/>
              <a:t> </a:t>
            </a:r>
            <a:r>
              <a:rPr lang="en-US" sz="1800" dirty="0" err="1" smtClean="0"/>
              <a:t>devam</a:t>
            </a:r>
            <a:r>
              <a:rPr lang="en-US" sz="1800" dirty="0" smtClean="0"/>
              <a:t> </a:t>
            </a:r>
            <a:r>
              <a:rPr lang="en-US" sz="1800" dirty="0" err="1" smtClean="0"/>
              <a:t>etmelerini</a:t>
            </a:r>
            <a:r>
              <a:rPr lang="en-US" sz="1800" dirty="0" smtClean="0"/>
              <a:t> </a:t>
            </a:r>
            <a:r>
              <a:rPr lang="en-US" sz="1800" dirty="0" err="1" smtClean="0"/>
              <a:t>isteyebilirsiniz</a:t>
            </a:r>
            <a:r>
              <a:rPr lang="en-US" sz="1800" dirty="0" smtClean="0"/>
              <a:t>. </a:t>
            </a:r>
            <a:r>
              <a:rPr lang="en-US" sz="1800" dirty="0" err="1" smtClean="0"/>
              <a:t>Bunu</a:t>
            </a:r>
            <a:r>
              <a:rPr lang="en-US" sz="1800" dirty="0" smtClean="0"/>
              <a:t> </a:t>
            </a:r>
            <a:r>
              <a:rPr lang="en-US" sz="1800" dirty="0" err="1" smtClean="0"/>
              <a:t>aile</a:t>
            </a:r>
            <a:r>
              <a:rPr lang="en-US" sz="1800" dirty="0" smtClean="0"/>
              <a:t> </a:t>
            </a:r>
            <a:r>
              <a:rPr lang="en-US" sz="1800" dirty="0" err="1" smtClean="0"/>
              <a:t>yemeklerinin</a:t>
            </a:r>
            <a:r>
              <a:rPr lang="en-US" sz="1800" dirty="0" smtClean="0"/>
              <a:t> bir </a:t>
            </a:r>
            <a:r>
              <a:rPr lang="en-US" sz="1800" dirty="0" err="1" smtClean="0"/>
              <a:t>parçası</a:t>
            </a:r>
            <a:r>
              <a:rPr lang="en-US" sz="1800" dirty="0" smtClean="0"/>
              <a:t> </a:t>
            </a:r>
            <a:r>
              <a:rPr lang="en-US" sz="1800" dirty="0" err="1" smtClean="0"/>
              <a:t>haline</a:t>
            </a:r>
            <a:r>
              <a:rPr lang="en-US" sz="1800" dirty="0" smtClean="0"/>
              <a:t> </a:t>
            </a:r>
            <a:r>
              <a:rPr lang="en-US" sz="1800" dirty="0" err="1" smtClean="0"/>
              <a:t>getirebilirsiniz</a:t>
            </a:r>
            <a:r>
              <a:rPr lang="en-US" sz="1800" dirty="0" smtClean="0"/>
              <a:t>.</a:t>
            </a:r>
            <a:br>
              <a:rPr lang="en-US" sz="1800" dirty="0" smtClean="0"/>
            </a:br>
            <a:endParaRPr lang="tr-TR" sz="1800" dirty="0" smtClean="0"/>
          </a:p>
          <a:p>
            <a:pPr eaLnBrk="1" hangingPunct="1">
              <a:lnSpc>
                <a:spcPct val="80000"/>
              </a:lnSpc>
              <a:defRPr/>
            </a:pPr>
            <a:r>
              <a:rPr lang="en-US" sz="1800" b="1" dirty="0" smtClean="0"/>
              <a:t/>
            </a:r>
            <a:br>
              <a:rPr lang="en-US" sz="1800" b="1" dirty="0" smtClean="0"/>
            </a:br>
            <a:endParaRPr lang="tr-TR" sz="1800" b="1" dirty="0" smtClean="0"/>
          </a:p>
        </p:txBody>
      </p:sp>
      <p:pic>
        <p:nvPicPr>
          <p:cNvPr id="3" name="2 Resim" descr="aile yemegi birlikte psikoloji 1.jpg"/>
          <p:cNvPicPr>
            <a:picLocks noChangeAspect="1"/>
          </p:cNvPicPr>
          <p:nvPr/>
        </p:nvPicPr>
        <p:blipFill>
          <a:blip r:embed="rId2" cstate="print"/>
          <a:stretch>
            <a:fillRect/>
          </a:stretch>
        </p:blipFill>
        <p:spPr>
          <a:xfrm>
            <a:off x="4139952" y="1052736"/>
            <a:ext cx="5004048" cy="4464496"/>
          </a:xfrm>
          <a:prstGeom prst="rect">
            <a:avLst/>
          </a:prstGeom>
        </p:spPr>
      </p:pic>
      <p:sp>
        <p:nvSpPr>
          <p:cNvPr id="4" name="3 Dikdörtgen"/>
          <p:cNvSpPr/>
          <p:nvPr/>
        </p:nvSpPr>
        <p:spPr>
          <a:xfrm>
            <a:off x="323528" y="5373216"/>
            <a:ext cx="8136904" cy="1477328"/>
          </a:xfrm>
          <a:prstGeom prst="rect">
            <a:avLst/>
          </a:prstGeom>
        </p:spPr>
        <p:txBody>
          <a:bodyPr wrap="square">
            <a:spAutoFit/>
          </a:bodyPr>
          <a:lstStyle/>
          <a:p>
            <a:r>
              <a:rPr lang="en-US" b="1" dirty="0"/>
              <a:t/>
            </a:r>
            <a:br>
              <a:rPr lang="en-US" b="1" dirty="0"/>
            </a:br>
            <a:r>
              <a:rPr lang="en-US" b="1" dirty="0"/>
              <a:t>Kazandırdığı Beceriler: </a:t>
            </a:r>
            <a:br>
              <a:rPr lang="en-US" b="1" dirty="0"/>
            </a:br>
            <a:r>
              <a:rPr lang="en-US" b="1" dirty="0" err="1"/>
              <a:t>Sözel</a:t>
            </a:r>
            <a:r>
              <a:rPr lang="en-US" b="1" dirty="0"/>
              <a:t> </a:t>
            </a:r>
            <a:r>
              <a:rPr lang="en-US" b="1" dirty="0" err="1"/>
              <a:t>ifade</a:t>
            </a:r>
            <a:r>
              <a:rPr lang="en-US" b="1" dirty="0"/>
              <a:t>, </a:t>
            </a:r>
            <a:r>
              <a:rPr lang="en-US" b="1" dirty="0" err="1"/>
              <a:t>neden</a:t>
            </a:r>
            <a:r>
              <a:rPr lang="en-US" b="1" dirty="0"/>
              <a:t>- </a:t>
            </a:r>
            <a:r>
              <a:rPr lang="en-US" b="1" dirty="0" err="1"/>
              <a:t>sonuç</a:t>
            </a:r>
            <a:r>
              <a:rPr lang="en-US" b="1" dirty="0"/>
              <a:t> </a:t>
            </a:r>
            <a:r>
              <a:rPr lang="en-US" b="1" dirty="0" err="1"/>
              <a:t>ilişkisi</a:t>
            </a:r>
            <a:r>
              <a:rPr lang="en-US" b="1" dirty="0"/>
              <a:t> </a:t>
            </a:r>
            <a:r>
              <a:rPr lang="en-US" b="1" dirty="0" err="1"/>
              <a:t>kurma</a:t>
            </a:r>
            <a:r>
              <a:rPr lang="en-US" b="1" dirty="0"/>
              <a:t> (olayları </a:t>
            </a:r>
            <a:r>
              <a:rPr lang="en-US" b="1" dirty="0" err="1"/>
              <a:t>sıralı</a:t>
            </a:r>
            <a:r>
              <a:rPr lang="en-US" b="1" dirty="0"/>
              <a:t> </a:t>
            </a:r>
            <a:r>
              <a:rPr lang="en-US" b="1" dirty="0" err="1"/>
              <a:t>anlatmak</a:t>
            </a:r>
            <a:r>
              <a:rPr lang="en-US" b="1" dirty="0"/>
              <a:t>), </a:t>
            </a:r>
            <a:r>
              <a:rPr lang="en-US" b="1" dirty="0" err="1"/>
              <a:t>duygu</a:t>
            </a:r>
            <a:r>
              <a:rPr lang="en-US" b="1" dirty="0"/>
              <a:t> </a:t>
            </a:r>
            <a:r>
              <a:rPr lang="en-US" b="1" dirty="0" err="1"/>
              <a:t>ifadesi</a:t>
            </a:r>
            <a:r>
              <a:rPr lang="en-US" b="1" dirty="0"/>
              <a:t>.</a:t>
            </a:r>
            <a:br>
              <a:rPr lang="en-US" b="1" dirty="0"/>
            </a:b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620713"/>
            <a:ext cx="8229600" cy="5399087"/>
          </a:xfrm>
        </p:spPr>
        <p:txBody>
          <a:bodyPr/>
          <a:lstStyle/>
          <a:p>
            <a:pPr eaLnBrk="1" hangingPunct="1">
              <a:defRPr/>
            </a:pPr>
            <a:r>
              <a:rPr lang="tr-TR" sz="2800" dirty="0" smtClean="0"/>
              <a:t>•  </a:t>
            </a:r>
            <a:r>
              <a:rPr lang="tr-TR" sz="2800" b="1" dirty="0" smtClean="0"/>
              <a:t>Sorumluluk verin </a:t>
            </a:r>
            <a:endParaRPr lang="tr-TR" sz="2800" dirty="0" smtClean="0"/>
          </a:p>
          <a:p>
            <a:pPr eaLnBrk="1" hangingPunct="1">
              <a:defRPr/>
            </a:pPr>
            <a:r>
              <a:rPr lang="tr-TR" sz="2000" dirty="0" smtClean="0"/>
              <a:t>Yaşına uygun görevler verin onların sorumlulukları olsun. Örneğin, 10 yaşındaki bir çocuk ödevlerini zamanında yapabilmeli, yatağını toplayabilmeli, sofranın toplanmasına  evin temizlenmesine yardım edebilmelidir. Diş fırçalamak, el yıkamak, </a:t>
            </a:r>
            <a:r>
              <a:rPr lang="tr-TR" sz="2000" smtClean="0"/>
              <a:t>çantasını hazırlamak</a:t>
            </a:r>
            <a:endParaRPr lang="tr-TR" sz="2000" dirty="0" smtClean="0"/>
          </a:p>
        </p:txBody>
      </p:sp>
      <p:pic>
        <p:nvPicPr>
          <p:cNvPr id="16387" name="Picture 5" descr="temizlik"/>
          <p:cNvPicPr>
            <a:picLocks noChangeAspect="1" noChangeArrowheads="1"/>
          </p:cNvPicPr>
          <p:nvPr/>
        </p:nvPicPr>
        <p:blipFill>
          <a:blip r:embed="rId2" cstate="print"/>
          <a:srcRect/>
          <a:stretch>
            <a:fillRect/>
          </a:stretch>
        </p:blipFill>
        <p:spPr bwMode="auto">
          <a:xfrm>
            <a:off x="1259632" y="2852936"/>
            <a:ext cx="5902424" cy="40050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457200" y="404813"/>
            <a:ext cx="8229600" cy="6453187"/>
          </a:xfrm>
        </p:spPr>
        <p:txBody>
          <a:bodyPr/>
          <a:lstStyle/>
          <a:p>
            <a:pPr eaLnBrk="1" hangingPunct="1">
              <a:lnSpc>
                <a:spcPct val="80000"/>
              </a:lnSpc>
              <a:defRPr/>
            </a:pPr>
            <a:r>
              <a:rPr lang="tr-TR" sz="1800" smtClean="0"/>
              <a:t>•  </a:t>
            </a:r>
            <a:r>
              <a:rPr lang="tr-TR" sz="1800" b="1" smtClean="0"/>
              <a:t>Ahlaki kuralları öğretin </a:t>
            </a:r>
            <a:endParaRPr lang="tr-TR" sz="1800" smtClean="0"/>
          </a:p>
          <a:p>
            <a:pPr eaLnBrk="1" hangingPunct="1">
              <a:lnSpc>
                <a:spcPct val="80000"/>
              </a:lnSpc>
              <a:defRPr/>
            </a:pPr>
            <a:r>
              <a:rPr lang="tr-TR" sz="1800" smtClean="0"/>
              <a:t>Dürüstlük, saygı, nezaket gibi kavramları aile ortamında kullanarak, örnekler vererek, hikayeler anlatarak öğretin. Bu kavramları, tutarlılık ve devamlılıkla pekiştirin. Örneğin, yalan söylemenin yanlış olduğunu öğretmek istiyorsanız, onarlın yanında yalan söylemeyin. Unutmayın, ahlaklı insan olmanın tohumları önce aile ortamında atılır. Onun yanında yalan söylemek zorunda kaldı iseniz bu durumun ne anlama geldiğini ona açıklayın.</a:t>
            </a:r>
          </a:p>
          <a:p>
            <a:pPr eaLnBrk="1" hangingPunct="1">
              <a:lnSpc>
                <a:spcPct val="80000"/>
              </a:lnSpc>
              <a:defRPr/>
            </a:pPr>
            <a:endParaRPr lang="tr-TR" sz="1800" smtClean="0"/>
          </a:p>
          <a:p>
            <a:pPr eaLnBrk="1" hangingPunct="1">
              <a:lnSpc>
                <a:spcPct val="80000"/>
              </a:lnSpc>
              <a:defRPr/>
            </a:pPr>
            <a:endParaRPr lang="tr-TR" sz="1800" smtClean="0"/>
          </a:p>
        </p:txBody>
      </p:sp>
      <p:pic>
        <p:nvPicPr>
          <p:cNvPr id="17411" name="Picture 5" descr="pompa7"/>
          <p:cNvPicPr>
            <a:picLocks noChangeAspect="1" noChangeArrowheads="1"/>
          </p:cNvPicPr>
          <p:nvPr/>
        </p:nvPicPr>
        <p:blipFill>
          <a:blip r:embed="rId2" cstate="print"/>
          <a:srcRect/>
          <a:stretch>
            <a:fillRect/>
          </a:stretch>
        </p:blipFill>
        <p:spPr bwMode="auto">
          <a:xfrm>
            <a:off x="899592" y="2564904"/>
            <a:ext cx="7560840" cy="4293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57200" y="836712"/>
            <a:ext cx="7467600" cy="5637240"/>
          </a:xfrm>
        </p:spPr>
        <p:txBody>
          <a:bodyPr/>
          <a:lstStyle/>
          <a:p>
            <a:pPr eaLnBrk="1" hangingPunct="1">
              <a:lnSpc>
                <a:spcPct val="80000"/>
              </a:lnSpc>
              <a:buNone/>
              <a:defRPr/>
            </a:pPr>
            <a:r>
              <a:rPr lang="tr-TR" sz="1800" dirty="0" smtClean="0"/>
              <a:t> </a:t>
            </a:r>
            <a:r>
              <a:rPr lang="tr-TR" sz="1800" b="1" dirty="0" smtClean="0"/>
              <a:t>Güven verin </a:t>
            </a:r>
            <a:endParaRPr lang="tr-TR" sz="1800" dirty="0" smtClean="0"/>
          </a:p>
          <a:p>
            <a:pPr eaLnBrk="1" hangingPunct="1">
              <a:lnSpc>
                <a:spcPct val="80000"/>
              </a:lnSpc>
              <a:defRPr/>
            </a:pPr>
            <a:r>
              <a:rPr lang="tr-TR" sz="1800" dirty="0" smtClean="0"/>
              <a:t>Size güvenebileceğini bilsin. Sözlerinizi tutun, tutamayacağınız sözler vermeyin. Onu koşulsuz sevdiğinizi anlatırsanız, çaresiz kaldığında, hata yaptığında, kendisini yalnız hissettiğinde güveneceği kişinin anne-babası olduğunu anlatın, sizinde ona güvendiğinizi gösterin. Tatsız durumları da size anlatmaktan kaçınmamasını sağlayın, hoşgörü gösterin, espri yapın. </a:t>
            </a:r>
            <a:r>
              <a:rPr lang="tr-TR" sz="1800" dirty="0" err="1" smtClean="0"/>
              <a:t>Hoşgorüyü</a:t>
            </a:r>
            <a:r>
              <a:rPr lang="tr-TR" sz="1800" dirty="0" smtClean="0"/>
              <a:t> ve espriyi ilişkilerinizde kullanın </a:t>
            </a:r>
          </a:p>
          <a:p>
            <a:pPr eaLnBrk="1" hangingPunct="1">
              <a:lnSpc>
                <a:spcPct val="80000"/>
              </a:lnSpc>
              <a:defRPr/>
            </a:pPr>
            <a:r>
              <a:rPr lang="tr-TR" sz="1800" dirty="0" smtClean="0"/>
              <a:t>•  </a:t>
            </a:r>
            <a:r>
              <a:rPr lang="tr-TR" sz="1800" b="1" dirty="0" smtClean="0"/>
              <a:t>Meraklı olmasını teşvik edin </a:t>
            </a:r>
            <a:endParaRPr lang="tr-TR" sz="1800" dirty="0" smtClean="0"/>
          </a:p>
          <a:p>
            <a:pPr eaLnBrk="1" hangingPunct="1">
              <a:lnSpc>
                <a:spcPct val="80000"/>
              </a:lnSpc>
              <a:defRPr/>
            </a:pPr>
            <a:r>
              <a:rPr lang="tr-TR" sz="1800" dirty="0" smtClean="0"/>
              <a:t>Okumanın, merakın onun için ne kadar faydalı olduğunu tahmin edemezsiniz. Birlikte kaliteli zaman geçirmeye özen gösterin, fıkralar anlatın, şiir yazın, yarışmalar yapın, oyunlar oynayın</a:t>
            </a:r>
            <a:r>
              <a:rPr lang="tr-TR" sz="1800" b="1" dirty="0" smtClean="0"/>
              <a:t>.</a:t>
            </a:r>
            <a:endParaRPr lang="tr-TR" sz="1800" dirty="0" smtClean="0"/>
          </a:p>
          <a:p>
            <a:pPr eaLnBrk="1" hangingPunct="1">
              <a:lnSpc>
                <a:spcPct val="80000"/>
              </a:lnSpc>
              <a:defRPr/>
            </a:pPr>
            <a:r>
              <a:rPr lang="tr-TR" sz="1800" dirty="0" smtClean="0"/>
              <a:t>•  </a:t>
            </a:r>
            <a:r>
              <a:rPr lang="tr-TR" sz="1800" b="1" dirty="0" smtClean="0"/>
              <a:t>Kendinize değer verin </a:t>
            </a:r>
            <a:endParaRPr lang="tr-TR" sz="1800" dirty="0" smtClean="0"/>
          </a:p>
          <a:p>
            <a:pPr eaLnBrk="1" hangingPunct="1">
              <a:lnSpc>
                <a:spcPct val="80000"/>
              </a:lnSpc>
              <a:defRPr/>
            </a:pPr>
            <a:r>
              <a:rPr lang="tr-TR" sz="1800" dirty="0" smtClean="0"/>
              <a:t>İyi anne-baba olabilmek için sizin de huzurlu ve mutlu olmanız şarttır. Mutlu yetişkinler çocuklarına, iyi örnek olurlar. Hobilerinize zaman ayırın, birbirinize değer verdiğinizi, sevgi ve saygınızı gördüklerinde onlar da size mutlu olacak ve ileriki yaşlarında ise sizi taklit edeceklerdir.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0825" y="1700213"/>
            <a:ext cx="8229600" cy="2233612"/>
          </a:xfrm>
        </p:spPr>
        <p:txBody>
          <a:bodyPr>
            <a:normAutofit fontScale="90000"/>
          </a:bodyPr>
          <a:lstStyle/>
          <a:p>
            <a:pPr eaLnBrk="1" hangingPunct="1"/>
            <a:r>
              <a:rPr lang="tr-TR" sz="4800" smtClean="0"/>
              <a:t>OLUMSUZ DAVRANIŞLARI NASIL AZALTABİLİRİZ?</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tr-TR" smtClean="0">
                <a:latin typeface="Comic Sans MS" pitchFamily="66" charset="0"/>
              </a:rPr>
              <a:t>NEDENİNİ DÜŞÜNMEK</a:t>
            </a:r>
          </a:p>
        </p:txBody>
      </p:sp>
      <p:sp>
        <p:nvSpPr>
          <p:cNvPr id="13315" name="Rectangle 3"/>
          <p:cNvSpPr>
            <a:spLocks noGrp="1" noChangeArrowheads="1"/>
          </p:cNvSpPr>
          <p:nvPr>
            <p:ph type="body" idx="1"/>
          </p:nvPr>
        </p:nvSpPr>
        <p:spPr/>
        <p:txBody>
          <a:bodyPr/>
          <a:lstStyle/>
          <a:p>
            <a:pPr algn="ctr" eaLnBrk="1" hangingPunct="1">
              <a:buFontTx/>
              <a:buNone/>
            </a:pPr>
            <a:r>
              <a:rPr lang="tr-TR" dirty="0" smtClean="0">
                <a:latin typeface="+mj-lt"/>
              </a:rPr>
              <a:t>	Davranışın altında yatan nedeni anlayabilirsek bunu değiştirmek için işe nereden başlayacağımızla ilgili ipucuna da  ulaşabiliriz. Bunun için;</a:t>
            </a:r>
          </a:p>
          <a:p>
            <a:pPr algn="ctr" eaLnBrk="1" hangingPunct="1"/>
            <a:r>
              <a:rPr lang="tr-TR" dirty="0" smtClean="0">
                <a:latin typeface="+mj-lt"/>
              </a:rPr>
              <a:t>olumsuz davranış ne zamanlar yapılıyor</a:t>
            </a:r>
          </a:p>
          <a:p>
            <a:pPr algn="ctr" eaLnBrk="1" hangingPunct="1"/>
            <a:r>
              <a:rPr lang="tr-TR" dirty="0" smtClean="0">
                <a:latin typeface="+mj-lt"/>
              </a:rPr>
              <a:t>hangi sıklıkla yapılıyor</a:t>
            </a:r>
          </a:p>
          <a:p>
            <a:pPr algn="ctr" eaLnBrk="1" hangingPunct="1"/>
            <a:r>
              <a:rPr lang="tr-TR" dirty="0" smtClean="0">
                <a:latin typeface="+mj-lt"/>
              </a:rPr>
              <a:t>davranış sonunda çocuğum ne elde ediyor</a:t>
            </a:r>
          </a:p>
          <a:p>
            <a:pPr marL="0" indent="0" algn="ctr" eaLnBrk="1" hangingPunct="1">
              <a:buNone/>
            </a:pPr>
            <a:r>
              <a:rPr lang="tr-TR" dirty="0" smtClean="0">
                <a:latin typeface="+mj-lt"/>
              </a:rPr>
              <a:t>iyi bir gözlemci olmak gerekir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tr-TR" smtClean="0">
                <a:latin typeface="Comic Sans MS" pitchFamily="66" charset="0"/>
              </a:rPr>
              <a:t>GÖZARDI-TEŞVİK</a:t>
            </a:r>
            <a:r>
              <a:rPr lang="tr-TR" smtClean="0"/>
              <a:t> </a:t>
            </a:r>
          </a:p>
        </p:txBody>
      </p:sp>
      <p:sp>
        <p:nvSpPr>
          <p:cNvPr id="14339" name="Rectangle 3"/>
          <p:cNvSpPr>
            <a:spLocks noGrp="1" noChangeArrowheads="1"/>
          </p:cNvSpPr>
          <p:nvPr>
            <p:ph type="body" idx="1"/>
          </p:nvPr>
        </p:nvSpPr>
        <p:spPr/>
        <p:txBody>
          <a:bodyPr/>
          <a:lstStyle/>
          <a:p>
            <a:pPr algn="ctr" eaLnBrk="1" hangingPunct="1">
              <a:lnSpc>
                <a:spcPct val="80000"/>
              </a:lnSpc>
              <a:buFontTx/>
              <a:buNone/>
            </a:pPr>
            <a:r>
              <a:rPr lang="tr-TR" sz="2000" smtClean="0">
                <a:latin typeface="+mj-lt"/>
              </a:rPr>
              <a:t>	</a:t>
            </a:r>
            <a:r>
              <a:rPr lang="tr-TR" sz="2400" smtClean="0">
                <a:latin typeface="+mj-lt"/>
              </a:rPr>
              <a:t>Olumsuz davranışları göz ardı etmek, aynı davranışın olumlusunu yaptığında hemen takdir etmek.</a:t>
            </a:r>
          </a:p>
          <a:p>
            <a:pPr algn="ctr" eaLnBrk="1" hangingPunct="1">
              <a:lnSpc>
                <a:spcPct val="80000"/>
              </a:lnSpc>
              <a:buFontTx/>
              <a:buNone/>
            </a:pPr>
            <a:endParaRPr lang="tr-TR" sz="2400" smtClean="0">
              <a:latin typeface="+mj-lt"/>
            </a:endParaRPr>
          </a:p>
          <a:p>
            <a:pPr algn="ctr" eaLnBrk="1" hangingPunct="1">
              <a:lnSpc>
                <a:spcPct val="80000"/>
              </a:lnSpc>
            </a:pPr>
            <a:r>
              <a:rPr lang="tr-TR" sz="2400" smtClean="0">
                <a:latin typeface="+mj-lt"/>
              </a:rPr>
              <a:t>Kendini doğru ifade ettiğinde “bana bunu çok güzel anlattın, bu çok hoşuma gitti” diyerek takdir etmek.</a:t>
            </a:r>
          </a:p>
          <a:p>
            <a:pPr algn="ctr" eaLnBrk="1" hangingPunct="1">
              <a:lnSpc>
                <a:spcPct val="80000"/>
              </a:lnSpc>
            </a:pPr>
            <a:endParaRPr lang="tr-TR" sz="2400" smtClean="0">
              <a:latin typeface="+mj-lt"/>
            </a:endParaRPr>
          </a:p>
          <a:p>
            <a:pPr algn="ctr" eaLnBrk="1" hangingPunct="1">
              <a:lnSpc>
                <a:spcPct val="80000"/>
              </a:lnSpc>
            </a:pPr>
            <a:r>
              <a:rPr lang="tr-TR" sz="2400" smtClean="0">
                <a:latin typeface="+mj-lt"/>
              </a:rPr>
              <a:t>Göz ardı edilen davranışın seyri başlangıçta artış gösterse bile, ailenin TUTARLI olması sayesinde zamanla azalacaktır.</a:t>
            </a:r>
          </a:p>
          <a:p>
            <a:pPr algn="ctr" eaLnBrk="1" hangingPunct="1">
              <a:lnSpc>
                <a:spcPct val="80000"/>
              </a:lnSpc>
            </a:pPr>
            <a:endParaRPr lang="tr-TR" sz="2400" smtClean="0">
              <a:latin typeface="+mj-lt"/>
            </a:endParaRPr>
          </a:p>
          <a:p>
            <a:pPr algn="ctr" eaLnBrk="1" hangingPunct="1">
              <a:lnSpc>
                <a:spcPct val="80000"/>
              </a:lnSpc>
            </a:pPr>
            <a:r>
              <a:rPr lang="tr-TR" sz="2400" smtClean="0">
                <a:latin typeface="+mj-lt"/>
              </a:rPr>
              <a:t>Burada önemli olan, göz ardı edilen davranışın niteliğinin iyi saptanmasıdır.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tr-TR" smtClean="0"/>
              <a:t>SEÇENEK SUNMAK</a:t>
            </a:r>
          </a:p>
        </p:txBody>
      </p:sp>
      <p:sp>
        <p:nvSpPr>
          <p:cNvPr id="15363" name="Rectangle 3"/>
          <p:cNvSpPr>
            <a:spLocks noGrp="1" noChangeArrowheads="1"/>
          </p:cNvSpPr>
          <p:nvPr>
            <p:ph type="body" idx="1"/>
          </p:nvPr>
        </p:nvSpPr>
        <p:spPr/>
        <p:txBody>
          <a:bodyPr/>
          <a:lstStyle/>
          <a:p>
            <a:pPr algn="ctr" eaLnBrk="1" hangingPunct="1">
              <a:lnSpc>
                <a:spcPct val="90000"/>
              </a:lnSpc>
              <a:buFontTx/>
              <a:buNone/>
            </a:pPr>
            <a:r>
              <a:rPr lang="tr-TR" smtClean="0">
                <a:latin typeface="+mj-lt"/>
              </a:rPr>
              <a:t>örnek: iki kardeş kavga etmeye başladığında, “kavga etmenizi istemiyorum.birbirinize zarar vermenizden korkuyorum. Ya kavga etmeden oynayın, ya da farklı odalarda oynayın.</a:t>
            </a:r>
          </a:p>
          <a:p>
            <a:pPr algn="ctr" eaLnBrk="1" hangingPunct="1">
              <a:lnSpc>
                <a:spcPct val="90000"/>
              </a:lnSpc>
            </a:pPr>
            <a:r>
              <a:rPr lang="tr-TR" smtClean="0">
                <a:latin typeface="+mj-lt"/>
              </a:rPr>
              <a:t>ses tonunuz sakin ama kesin olmalı</a:t>
            </a:r>
          </a:p>
          <a:p>
            <a:pPr algn="ctr" eaLnBrk="1" hangingPunct="1">
              <a:lnSpc>
                <a:spcPct val="90000"/>
              </a:lnSpc>
            </a:pPr>
            <a:r>
              <a:rPr lang="tr-TR" smtClean="0">
                <a:latin typeface="+mj-lt"/>
              </a:rPr>
              <a:t>seçeneklerden en az bir tanesi çocuk için cazip olmalı</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404813"/>
            <a:ext cx="8229600" cy="1368425"/>
          </a:xfrm>
        </p:spPr>
        <p:txBody>
          <a:bodyPr>
            <a:normAutofit fontScale="90000"/>
          </a:bodyPr>
          <a:lstStyle/>
          <a:p>
            <a:pPr eaLnBrk="1" hangingPunct="1"/>
            <a:r>
              <a:rPr lang="tr-TR" sz="3600" smtClean="0"/>
              <a:t>DAVRANIŞININ SONUCUNU AÇIKLAYARAK ZARARINI GÖSTERMEK</a:t>
            </a:r>
          </a:p>
        </p:txBody>
      </p:sp>
      <p:sp>
        <p:nvSpPr>
          <p:cNvPr id="16387" name="Rectangle 3"/>
          <p:cNvSpPr>
            <a:spLocks noGrp="1" noChangeArrowheads="1"/>
          </p:cNvSpPr>
          <p:nvPr>
            <p:ph type="body" idx="1"/>
          </p:nvPr>
        </p:nvSpPr>
        <p:spPr>
          <a:xfrm>
            <a:off x="468313" y="2133600"/>
            <a:ext cx="8229600" cy="4525963"/>
          </a:xfrm>
        </p:spPr>
        <p:txBody>
          <a:bodyPr/>
          <a:lstStyle/>
          <a:p>
            <a:pPr algn="ctr" eaLnBrk="1" hangingPunct="1">
              <a:lnSpc>
                <a:spcPct val="90000"/>
              </a:lnSpc>
              <a:buFontTx/>
              <a:buNone/>
            </a:pPr>
            <a:r>
              <a:rPr lang="tr-TR" smtClean="0">
                <a:latin typeface="+mj-lt"/>
              </a:rPr>
              <a:t>ÖRNEK: arkadaşını eve davet ediyor, ama arkadaşı gelmek istemiyor</a:t>
            </a:r>
          </a:p>
          <a:p>
            <a:pPr algn="ctr" eaLnBrk="1" hangingPunct="1">
              <a:lnSpc>
                <a:spcPct val="90000"/>
              </a:lnSpc>
            </a:pPr>
            <a:r>
              <a:rPr lang="tr-TR" smtClean="0">
                <a:latin typeface="+mj-lt"/>
              </a:rPr>
              <a:t>“eve arkadaşını davet etmek istemen çok güzel. Ama geldiğinde hiçbir oyuncağını paylaşmıyorsun. Sence bu durumda arkadaşın ne hisseder? Evet, üzülür ve bu yüzden artık bize gelmek istemez.O gelmeyince sen ne hissediyorsun? Evet, sen de sıkılıyor ve üzülüyorsun.”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457200" y="908050"/>
            <a:ext cx="8229600" cy="5218113"/>
          </a:xfrm>
        </p:spPr>
        <p:txBody>
          <a:bodyPr/>
          <a:lstStyle/>
          <a:p>
            <a:pPr algn="ctr" eaLnBrk="1" hangingPunct="1"/>
            <a:r>
              <a:rPr lang="tr-TR" sz="2800" smtClean="0">
                <a:latin typeface="+mj-lt"/>
              </a:rPr>
              <a:t>Amaç çocuğun yaptığı davranışın neden istenmeyen bir davranış olduğunu anlaması ve bu davranışı kendiliğinden bırakabilmesini sağlamaktır. Bu çocuğun ;</a:t>
            </a:r>
          </a:p>
          <a:p>
            <a:pPr algn="ctr" eaLnBrk="1" hangingPunct="1"/>
            <a:r>
              <a:rPr lang="tr-TR" sz="2800" smtClean="0">
                <a:latin typeface="+mj-lt"/>
              </a:rPr>
              <a:t>kendi kendini denetlemesini</a:t>
            </a:r>
          </a:p>
          <a:p>
            <a:pPr algn="ctr" eaLnBrk="1" hangingPunct="1"/>
            <a:r>
              <a:rPr lang="tr-TR" sz="2800" smtClean="0">
                <a:latin typeface="+mj-lt"/>
              </a:rPr>
              <a:t>problem çözme becerisini geliştirmesini</a:t>
            </a:r>
          </a:p>
          <a:p>
            <a:pPr algn="ctr" eaLnBrk="1" hangingPunct="1"/>
            <a:r>
              <a:rPr lang="tr-TR" sz="2800" smtClean="0">
                <a:latin typeface="+mj-lt"/>
              </a:rPr>
              <a:t>doğruyu biz istediğimiz için değil, sadece doğru olduğu için yapma becerisini</a:t>
            </a:r>
          </a:p>
          <a:p>
            <a:pPr algn="ctr" eaLnBrk="1" hangingPunct="1"/>
            <a:r>
              <a:rPr lang="tr-TR" sz="2800" smtClean="0">
                <a:latin typeface="+mj-lt"/>
              </a:rPr>
              <a:t>dolayısı ile dürüstlüğü, vicdan ve ahlakını geliştirir.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7467600" cy="1354162"/>
          </a:xfrm>
        </p:spPr>
        <p:txBody>
          <a:bodyPr>
            <a:noAutofit/>
          </a:bodyPr>
          <a:lstStyle/>
          <a:p>
            <a:pPr algn="ctr" eaLnBrk="1" hangingPunct="1">
              <a:defRPr/>
            </a:pPr>
            <a:r>
              <a:rPr lang="tr-TR" sz="3200" b="1" dirty="0" smtClean="0">
                <a:solidFill>
                  <a:schemeClr val="tx1">
                    <a:lumMod val="75000"/>
                    <a:lumOff val="25000"/>
                  </a:schemeClr>
                </a:solidFill>
              </a:rPr>
              <a:t>ÇOCUKLA İLETİŞİM İÇİN ÖNERİLER </a:t>
            </a:r>
          </a:p>
        </p:txBody>
      </p:sp>
      <p:sp>
        <p:nvSpPr>
          <p:cNvPr id="6147" name="Rectangle 3"/>
          <p:cNvSpPr>
            <a:spLocks noGrp="1" noChangeArrowheads="1"/>
          </p:cNvSpPr>
          <p:nvPr>
            <p:ph type="body" idx="1"/>
          </p:nvPr>
        </p:nvSpPr>
        <p:spPr>
          <a:xfrm>
            <a:off x="468313" y="1772816"/>
            <a:ext cx="8229600" cy="5085184"/>
          </a:xfrm>
        </p:spPr>
        <p:txBody>
          <a:bodyPr/>
          <a:lstStyle/>
          <a:p>
            <a:pPr eaLnBrk="1" hangingPunct="1">
              <a:buNone/>
              <a:defRPr/>
            </a:pPr>
            <a:r>
              <a:rPr lang="tr-TR" sz="2800" dirty="0" smtClean="0"/>
              <a:t>1.  </a:t>
            </a:r>
            <a:r>
              <a:rPr lang="tr-TR" sz="2800" b="1" dirty="0" smtClean="0"/>
              <a:t>Çocuklarınızı dinleyin </a:t>
            </a:r>
            <a:endParaRPr lang="tr-TR" sz="2800" dirty="0" smtClean="0"/>
          </a:p>
          <a:p>
            <a:pPr eaLnBrk="1" hangingPunct="1">
              <a:defRPr/>
            </a:pPr>
            <a:r>
              <a:rPr lang="tr-TR" sz="2000" dirty="0" smtClean="0"/>
              <a:t>Meşgulseniz, başınız ağrıyorsa ya da aklınız başka bir şeyle meşgulse bunu çocuğunuza ifade edin, onu dinliyor gibi yapmayın. Ona, ‘'Şimdi meşgulüm ama biraz sonra seni dinleyeceğim deyin. Dinlediğinizi göstermek için mutlaka göz teması kurun, baş sallayın, soru sorun ve fikrinizi belirtiniz</a:t>
            </a:r>
            <a:r>
              <a:rPr lang="tr-TR" dirty="0" smtClean="0"/>
              <a:t>. </a:t>
            </a:r>
            <a:br>
              <a:rPr lang="tr-TR" dirty="0" smtClean="0"/>
            </a:br>
            <a:endParaRPr lang="tr-TR" dirty="0" smtClean="0"/>
          </a:p>
        </p:txBody>
      </p:sp>
      <p:pic>
        <p:nvPicPr>
          <p:cNvPr id="4100" name="Picture 5" descr="cocuk_anne"/>
          <p:cNvPicPr>
            <a:picLocks noChangeAspect="1" noChangeArrowheads="1"/>
          </p:cNvPicPr>
          <p:nvPr/>
        </p:nvPicPr>
        <p:blipFill>
          <a:blip r:embed="rId2" cstate="print"/>
          <a:srcRect/>
          <a:stretch>
            <a:fillRect/>
          </a:stretch>
        </p:blipFill>
        <p:spPr bwMode="auto">
          <a:xfrm>
            <a:off x="3419872" y="3860800"/>
            <a:ext cx="4680520" cy="299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tr-TR" sz="4000" dirty="0" smtClean="0">
                <a:latin typeface="Comic Sans MS" pitchFamily="66" charset="0"/>
              </a:rPr>
              <a:t>FARKLI ÇÖZÜM YOLLARI DÜŞÜNDÜRMEK</a:t>
            </a:r>
            <a:r>
              <a:rPr lang="tr-TR" sz="4000" dirty="0" smtClean="0"/>
              <a:t> </a:t>
            </a:r>
          </a:p>
        </p:txBody>
      </p:sp>
      <p:sp>
        <p:nvSpPr>
          <p:cNvPr id="18435" name="Rectangle 3"/>
          <p:cNvSpPr>
            <a:spLocks noGrp="1" noChangeArrowheads="1"/>
          </p:cNvSpPr>
          <p:nvPr>
            <p:ph type="body" idx="1"/>
          </p:nvPr>
        </p:nvSpPr>
        <p:spPr/>
        <p:txBody>
          <a:bodyPr/>
          <a:lstStyle/>
          <a:p>
            <a:pPr algn="ctr" eaLnBrk="1" hangingPunct="1"/>
            <a:r>
              <a:rPr lang="tr-TR" dirty="0" smtClean="0">
                <a:latin typeface="+mj-lt"/>
              </a:rPr>
              <a:t>Çocuğumuz yaptığı olumsuz davranış yerine, uygulayabileceği kabul edilebilir başka davranışlar üretmesi konusunda teşvik edilmelidir.</a:t>
            </a:r>
          </a:p>
          <a:p>
            <a:pPr algn="ctr" eaLnBrk="1" hangingPunct="1"/>
            <a:r>
              <a:rPr lang="tr-TR" dirty="0" smtClean="0">
                <a:latin typeface="+mj-lt"/>
              </a:rPr>
              <a:t>“Sen arkadaşına öfkelendin ve vurdun. Bunun yerine başka ne yapabilirdin?”</a:t>
            </a:r>
          </a:p>
          <a:p>
            <a:pPr algn="ctr" eaLnBrk="1" hangingPunct="1"/>
            <a:r>
              <a:rPr lang="tr-TR" dirty="0" smtClean="0">
                <a:latin typeface="+mj-lt"/>
              </a:rPr>
              <a:t>Ebeveyn olarak bu beceri ile ilgili model olmak lazım.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tr-TR" sz="4000" smtClean="0">
                <a:latin typeface="Comic Sans MS" pitchFamily="66" charset="0"/>
              </a:rPr>
              <a:t>DAVRANIŞIN SONUCUNU YAŞATMAK</a:t>
            </a:r>
          </a:p>
        </p:txBody>
      </p:sp>
      <p:sp>
        <p:nvSpPr>
          <p:cNvPr id="19459" name="Rectangle 3"/>
          <p:cNvSpPr>
            <a:spLocks noGrp="1" noChangeArrowheads="1"/>
          </p:cNvSpPr>
          <p:nvPr>
            <p:ph type="body" idx="1"/>
          </p:nvPr>
        </p:nvSpPr>
        <p:spPr/>
        <p:txBody>
          <a:bodyPr/>
          <a:lstStyle/>
          <a:p>
            <a:pPr algn="ctr" eaLnBrk="1" hangingPunct="1">
              <a:lnSpc>
                <a:spcPct val="80000"/>
              </a:lnSpc>
              <a:buFontTx/>
              <a:buNone/>
            </a:pPr>
            <a:r>
              <a:rPr lang="tr-TR" sz="2400" smtClean="0">
                <a:latin typeface="+mj-lt"/>
              </a:rPr>
              <a:t>Bu yöntemde amaç ceza vermek değil, davranışın sonucunu yaşatmaktır. Çocuğunuza olumlu,kararlı,ve sevecen bir şekilde yaklaşın. </a:t>
            </a:r>
          </a:p>
          <a:p>
            <a:pPr algn="ctr" eaLnBrk="1" hangingPunct="1">
              <a:lnSpc>
                <a:spcPct val="80000"/>
              </a:lnSpc>
            </a:pPr>
            <a:r>
              <a:rPr lang="tr-TR" sz="2400" smtClean="0">
                <a:latin typeface="+mj-lt"/>
              </a:rPr>
              <a:t>Sonucunu yaşatmak metodu uygulanıyorsa, önce diğer yöntemler denenmiş ve sonuç alınamamış demektir. Ceza da böyle bir koşul yoktur.</a:t>
            </a:r>
          </a:p>
          <a:p>
            <a:pPr algn="ctr" eaLnBrk="1" hangingPunct="1">
              <a:lnSpc>
                <a:spcPct val="80000"/>
              </a:lnSpc>
            </a:pPr>
            <a:r>
              <a:rPr lang="tr-TR" sz="2400" smtClean="0">
                <a:latin typeface="+mj-lt"/>
              </a:rPr>
              <a:t>Cezada ki ana fikir, “sen beni üzdün, bende seni üzüyorum” dur. Sonucu yaşatmak tekniğinde ise, “ben her şeyi denedim,bana başka şans bırakmadın” vardır. Yani sorumluluk tamamen çocuğa aittir.</a:t>
            </a:r>
          </a:p>
          <a:p>
            <a:pPr algn="ctr" eaLnBrk="1" hangingPunct="1">
              <a:lnSpc>
                <a:spcPct val="80000"/>
              </a:lnSpc>
            </a:pPr>
            <a:r>
              <a:rPr lang="tr-TR" sz="2400" smtClean="0">
                <a:latin typeface="+mj-lt"/>
              </a:rPr>
              <a:t>Cezada çocuğu en çok üzecek davranışlar yapılır. Sonucunu yaşatmakta ise çocuk olumsuz davranışa neden olan şeyden mahrum edilir.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p:txBody>
          <a:bodyPr/>
          <a:lstStyle/>
          <a:p>
            <a:pPr lvl="4" eaLnBrk="1" hangingPunct="1"/>
            <a:r>
              <a:rPr lang="tr-TR" sz="6000" u="sng" smtClean="0">
                <a:effectLst/>
              </a:rPr>
              <a:t>ÇOCUKLAR NE İSTER</a:t>
            </a:r>
            <a:r>
              <a:rPr lang="tr-TR" sz="8800" u="sng" smtClean="0">
                <a:effectLst/>
              </a:rPr>
              <a:t> ?</a:t>
            </a:r>
          </a:p>
          <a:p>
            <a:pPr lvl="4" eaLnBrk="1" hangingPunct="1"/>
            <a:endParaRPr lang="tr-TR" sz="8800" u="sng" smtClean="0">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0" y="188640"/>
            <a:ext cx="4427984" cy="6285312"/>
          </a:xfrm>
        </p:spPr>
        <p:txBody>
          <a:bodyPr>
            <a:normAutofit fontScale="92500" lnSpcReduction="10000"/>
          </a:bodyPr>
          <a:lstStyle/>
          <a:p>
            <a:pPr eaLnBrk="1" hangingPunct="1">
              <a:lnSpc>
                <a:spcPct val="80000"/>
              </a:lnSpc>
              <a:defRPr/>
            </a:pPr>
            <a:r>
              <a:rPr lang="tr-TR" sz="2400" b="1" dirty="0" smtClean="0"/>
              <a:t>1-Sevgi ister</a:t>
            </a:r>
            <a:r>
              <a:rPr lang="tr-TR" sz="2400" b="1" smtClean="0"/>
              <a:t>: </a:t>
            </a:r>
          </a:p>
          <a:p>
            <a:pPr eaLnBrk="1" hangingPunct="1">
              <a:lnSpc>
                <a:spcPct val="80000"/>
              </a:lnSpc>
              <a:buNone/>
              <a:defRPr/>
            </a:pPr>
            <a:r>
              <a:rPr lang="tr-TR" sz="2400" smtClean="0"/>
              <a:t>Sevildiklerini </a:t>
            </a:r>
            <a:r>
              <a:rPr lang="tr-TR" sz="2400" dirty="0" smtClean="0"/>
              <a:t>bilmek isterler. Bunu her fırsatta </a:t>
            </a:r>
            <a:r>
              <a:rPr lang="tr-TR" sz="2400" smtClean="0"/>
              <a:t>söyleyin Çocuklar </a:t>
            </a:r>
            <a:r>
              <a:rPr lang="tr-TR" sz="2400" dirty="0" smtClean="0"/>
              <a:t>yakın çevrelerinden</a:t>
            </a:r>
          </a:p>
          <a:p>
            <a:pPr eaLnBrk="1" hangingPunct="1">
              <a:lnSpc>
                <a:spcPct val="80000"/>
              </a:lnSpc>
              <a:buNone/>
              <a:defRPr/>
            </a:pPr>
            <a:r>
              <a:rPr lang="tr-TR" sz="2400" dirty="0" smtClean="0"/>
              <a:t>ve ebeveynlerinden uyum içinde olmalarını isterler. Siz </a:t>
            </a:r>
          </a:p>
          <a:p>
            <a:pPr eaLnBrk="1" hangingPunct="1">
              <a:lnSpc>
                <a:spcPct val="80000"/>
              </a:lnSpc>
              <a:buNone/>
              <a:defRPr/>
            </a:pPr>
            <a:r>
              <a:rPr lang="tr-TR" sz="2400" dirty="0" smtClean="0"/>
              <a:t>yetişkin kişiler olarak eşinizle anlaşamayabilirsiniz. </a:t>
            </a:r>
          </a:p>
          <a:p>
            <a:pPr eaLnBrk="1" hangingPunct="1">
              <a:lnSpc>
                <a:spcPct val="80000"/>
              </a:lnSpc>
              <a:buNone/>
              <a:defRPr/>
            </a:pPr>
            <a:r>
              <a:rPr lang="tr-TR" sz="2400" dirty="0" smtClean="0"/>
              <a:t>Çocuklar ailede uyum olmazsa yaşamlarını devam ettiremeyeceklerini, aç kalacaklarını </a:t>
            </a:r>
            <a:r>
              <a:rPr lang="tr-TR" sz="2400" smtClean="0"/>
              <a:t>düşünürler.. </a:t>
            </a:r>
            <a:endParaRPr lang="tr-TR" sz="2400" dirty="0" smtClean="0"/>
          </a:p>
          <a:p>
            <a:pPr eaLnBrk="1" hangingPunct="1">
              <a:lnSpc>
                <a:spcPct val="80000"/>
              </a:lnSpc>
              <a:defRPr/>
            </a:pPr>
            <a:r>
              <a:rPr lang="tr-TR" sz="2400" dirty="0" smtClean="0"/>
              <a:t>Aileler çocuklarının yanında hiçbir şekilde tartışmamalıdırlar. Uyum problemleri çektiklerini çocuklarına belli etmemelidirler. Uyum problemlerini öncelikle çözmelidirler. Bu tür problemleri çözmek, onların sorumluluğundadır. </a:t>
            </a:r>
          </a:p>
        </p:txBody>
      </p:sp>
      <p:pic>
        <p:nvPicPr>
          <p:cNvPr id="3" name="2 Resim" descr="14.jpg"/>
          <p:cNvPicPr>
            <a:picLocks noChangeAspect="1"/>
          </p:cNvPicPr>
          <p:nvPr/>
        </p:nvPicPr>
        <p:blipFill>
          <a:blip r:embed="rId2" cstate="print"/>
          <a:stretch>
            <a:fillRect/>
          </a:stretch>
        </p:blipFill>
        <p:spPr>
          <a:xfrm>
            <a:off x="4355976" y="188640"/>
            <a:ext cx="4788024" cy="496855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476672"/>
            <a:ext cx="7467600" cy="5997280"/>
          </a:xfrm>
        </p:spPr>
        <p:txBody>
          <a:bodyPr/>
          <a:lstStyle/>
          <a:p>
            <a:pPr eaLnBrk="1" hangingPunct="1">
              <a:defRPr/>
            </a:pPr>
            <a:r>
              <a:rPr lang="tr-TR" sz="2800" b="1" dirty="0" smtClean="0"/>
              <a:t>2-Eşitlik isterler: </a:t>
            </a:r>
            <a:r>
              <a:rPr lang="tr-TR" sz="2000" dirty="0" smtClean="0"/>
              <a:t>Çocuklar ailedeki herkesin eşit hakları olsun isterler.Çocuklar aile içinde kendilerinde söz sahibi olmalarını isterler. Kardeşler arasında eşitlik isterler. Kız ve erkek çocukları arasında değer farklılıkları olmasın isterler. Her çocuğun yetenekleri farklı farklıdır. Her çocuğun farklı bir yeteneği vardır, her çocuktan her şeyi en iyi yapması beklenmemelidir. </a:t>
            </a:r>
          </a:p>
        </p:txBody>
      </p:sp>
      <p:pic>
        <p:nvPicPr>
          <p:cNvPr id="3" name="2 Resim" descr="kardeş kıskançlığı(3).jpg"/>
          <p:cNvPicPr>
            <a:picLocks noChangeAspect="1"/>
          </p:cNvPicPr>
          <p:nvPr/>
        </p:nvPicPr>
        <p:blipFill>
          <a:blip r:embed="rId2" cstate="print"/>
          <a:stretch>
            <a:fillRect/>
          </a:stretch>
        </p:blipFill>
        <p:spPr>
          <a:xfrm>
            <a:off x="899592" y="2852936"/>
            <a:ext cx="6840760" cy="400506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836613"/>
            <a:ext cx="8229600" cy="5616575"/>
          </a:xfrm>
        </p:spPr>
        <p:txBody>
          <a:bodyPr>
            <a:normAutofit lnSpcReduction="10000"/>
          </a:bodyPr>
          <a:lstStyle/>
          <a:p>
            <a:pPr eaLnBrk="1" hangingPunct="1">
              <a:defRPr/>
            </a:pPr>
            <a:r>
              <a:rPr lang="tr-TR" sz="2800" b="1" smtClean="0"/>
              <a:t>3-Cevap ister: </a:t>
            </a:r>
            <a:r>
              <a:rPr lang="tr-TR" sz="2800" smtClean="0"/>
              <a:t>Sordukları soruları atlamayın. Vereceğiniz her bir cevap onlar için çok önemlidir. </a:t>
            </a:r>
            <a:endParaRPr lang="tr-TR" sz="2800" b="1" smtClean="0"/>
          </a:p>
          <a:p>
            <a:pPr eaLnBrk="1" hangingPunct="1">
              <a:defRPr/>
            </a:pPr>
            <a:r>
              <a:rPr lang="tr-TR" sz="2800" b="1" smtClean="0"/>
              <a:t>4-Kabul görmek ister: </a:t>
            </a:r>
            <a:r>
              <a:rPr lang="tr-TR" sz="2800" smtClean="0"/>
              <a:t>Çocuklar annelerinden ve babalarından onların var olmalarından dolayı mutlu olduklarını görmek isterler. Değerli olduklarının hissettirilmesini isterler. </a:t>
            </a:r>
            <a:endParaRPr lang="tr-TR" sz="2800" b="1" smtClean="0"/>
          </a:p>
          <a:p>
            <a:pPr eaLnBrk="1" hangingPunct="1">
              <a:defRPr/>
            </a:pPr>
            <a:r>
              <a:rPr lang="tr-TR" sz="2800" b="1" smtClean="0"/>
              <a:t>5- Çocuklar anlayış ister: </a:t>
            </a:r>
            <a:r>
              <a:rPr lang="tr-TR" sz="2800" smtClean="0"/>
              <a:t>Anne babaları onları anlamayı çalışmalıdırlar. Bir hata yaptıklarında mutlaka önce yaptıklarının nedenlerini düşünmelidirler. Öncelikle onları dinlemelidirler.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457200" y="764704"/>
            <a:ext cx="7467600" cy="5709248"/>
          </a:xfrm>
        </p:spPr>
        <p:txBody>
          <a:bodyPr/>
          <a:lstStyle/>
          <a:p>
            <a:pPr eaLnBrk="1" hangingPunct="1">
              <a:lnSpc>
                <a:spcPct val="90000"/>
              </a:lnSpc>
              <a:defRPr/>
            </a:pPr>
            <a:r>
              <a:rPr lang="tr-TR" sz="2400" b="1" smtClean="0"/>
              <a:t>6- Çocuklar arkadaşlık ister: </a:t>
            </a:r>
            <a:r>
              <a:rPr lang="tr-TR" sz="2400" smtClean="0"/>
              <a:t>Gerektiği zaman anne babasıyla arkadaş olmak ister. Anne baba sadece çocuklarıyla değil onların arkadaşlarıyla da ilişki içinde olmalıdırlar. Onları tanımalı ve yakın olabilmelidirler. </a:t>
            </a:r>
            <a:endParaRPr lang="tr-TR" sz="2400" b="1" smtClean="0"/>
          </a:p>
          <a:p>
            <a:pPr eaLnBrk="1" hangingPunct="1">
              <a:lnSpc>
                <a:spcPct val="90000"/>
              </a:lnSpc>
              <a:defRPr/>
            </a:pPr>
            <a:r>
              <a:rPr lang="tr-TR" sz="2400" b="1" smtClean="0"/>
              <a:t>7- Çocuklar yakınlık ister: </a:t>
            </a:r>
            <a:r>
              <a:rPr lang="tr-TR" sz="2400" smtClean="0"/>
              <a:t>Sıkıntılarını sizlerle paylaşmaları, yanlışlarını bile sizlerle konuşabilmeleri, tamamen sizin onlara göstereceğini yakınlık sonucu mümkün olur. </a:t>
            </a:r>
            <a:endParaRPr lang="tr-TR" sz="2400" b="1" smtClean="0"/>
          </a:p>
          <a:p>
            <a:pPr eaLnBrk="1" hangingPunct="1">
              <a:lnSpc>
                <a:spcPct val="90000"/>
              </a:lnSpc>
              <a:defRPr/>
            </a:pPr>
            <a:r>
              <a:rPr lang="tr-TR" sz="2400" b="1" smtClean="0"/>
              <a:t>9- Çocuklar ciddiye alınmak ister: </a:t>
            </a:r>
            <a:r>
              <a:rPr lang="tr-TR" sz="2400" smtClean="0"/>
              <a:t>Özellikle başkalarının yanında onu susturmayın</a:t>
            </a:r>
            <a:r>
              <a:rPr lang="tr-TR" sz="2800" smtClean="0"/>
              <a:t> anlattıklarını dinleyin.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p:txBody>
          <a:bodyPr/>
          <a:lstStyle/>
          <a:p>
            <a:pPr eaLnBrk="1" hangingPunct="1">
              <a:lnSpc>
                <a:spcPct val="90000"/>
              </a:lnSpc>
              <a:defRPr/>
            </a:pPr>
            <a:r>
              <a:rPr lang="tr-TR" sz="2400" b="1" smtClean="0"/>
              <a:t>10- Çocuklar önemsenmek ister: </a:t>
            </a:r>
            <a:r>
              <a:rPr lang="tr-TR" sz="2400" smtClean="0"/>
              <a:t>Başkalarının yanında onu onore edin, beğendiğiniz davranışlarını fark ettiğinizi, beğendiğinizi anlatın. </a:t>
            </a:r>
            <a:endParaRPr lang="tr-TR" sz="2400" b="1" smtClean="0"/>
          </a:p>
          <a:p>
            <a:pPr eaLnBrk="1" hangingPunct="1">
              <a:lnSpc>
                <a:spcPct val="90000"/>
              </a:lnSpc>
              <a:defRPr/>
            </a:pPr>
            <a:r>
              <a:rPr lang="tr-TR" sz="2400" b="1" smtClean="0"/>
              <a:t>11- Çocuklar destek ister: </a:t>
            </a:r>
            <a:r>
              <a:rPr lang="tr-TR" sz="2400" smtClean="0"/>
              <a:t>Sizlerden yaptıkları olumsuz şeylerin şikayetini değil,olumlu davranışlarının övülmesini isterler. </a:t>
            </a:r>
            <a:endParaRPr lang="tr-TR" sz="2400" b="1" smtClean="0"/>
          </a:p>
          <a:p>
            <a:pPr eaLnBrk="1" hangingPunct="1">
              <a:lnSpc>
                <a:spcPct val="90000"/>
              </a:lnSpc>
              <a:defRPr/>
            </a:pPr>
            <a:r>
              <a:rPr lang="tr-TR" sz="2400" b="1" smtClean="0"/>
              <a:t>12- Çocuklar tutarlılık ister: </a:t>
            </a:r>
            <a:r>
              <a:rPr lang="tr-TR" sz="2400" smtClean="0"/>
              <a:t>Onların ruh hali sık sık değişen, neye ne tepki göstereceği belli olmayan değil, tavırları ve doğruları</a:t>
            </a:r>
            <a:r>
              <a:rPr lang="tr-TR" smtClean="0"/>
              <a:t> belli olan anne babalara ihtiyaçları vardır.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p:txBody>
          <a:bodyPr/>
          <a:lstStyle/>
          <a:p>
            <a:pPr eaLnBrk="1" hangingPunct="1">
              <a:defRPr/>
            </a:pPr>
            <a:r>
              <a:rPr lang="tr-TR" sz="4800" b="1" u="sng" smtClean="0"/>
              <a:t>Babaların Çocuklarıyla İletişimlerinde Dikkat Etmeleri Gereken Hususlar</a:t>
            </a:r>
            <a:r>
              <a:rPr lang="tr-TR" sz="4800" b="1" smtClean="0"/>
              <a:t/>
            </a:r>
            <a:br>
              <a:rPr lang="tr-TR" sz="4800" b="1" smtClean="0"/>
            </a:br>
            <a:r>
              <a:rPr lang="tr-TR" b="1" smtClean="0"/>
              <a:t/>
            </a:r>
            <a:br>
              <a:rPr lang="tr-TR" b="1" smtClean="0"/>
            </a:br>
            <a:endParaRPr lang="tr-TR"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457200" y="836613"/>
            <a:ext cx="8229600" cy="5616575"/>
          </a:xfrm>
        </p:spPr>
        <p:txBody>
          <a:bodyPr/>
          <a:lstStyle/>
          <a:p>
            <a:pPr eaLnBrk="1" hangingPunct="1">
              <a:lnSpc>
                <a:spcPct val="80000"/>
              </a:lnSpc>
              <a:buNone/>
              <a:defRPr/>
            </a:pPr>
            <a:r>
              <a:rPr lang="tr-TR" sz="2800" b="1" smtClean="0"/>
              <a:t/>
            </a:r>
            <a:br>
              <a:rPr lang="tr-TR" sz="2800" b="1" smtClean="0"/>
            </a:br>
            <a:r>
              <a:rPr lang="tr-TR" sz="2800" b="1" smtClean="0"/>
              <a:t/>
            </a:r>
            <a:br>
              <a:rPr lang="tr-TR" sz="2800" b="1" smtClean="0"/>
            </a:br>
            <a:r>
              <a:rPr lang="tr-TR" sz="2800" b="1" smtClean="0"/>
              <a:t>• Bebeklik döneminde bakımında görev alın. </a:t>
            </a:r>
            <a:br>
              <a:rPr lang="tr-TR" sz="2800" b="1" smtClean="0"/>
            </a:br>
            <a:r>
              <a:rPr lang="tr-TR" sz="2800" b="1" smtClean="0"/>
              <a:t/>
            </a:r>
            <a:br>
              <a:rPr lang="tr-TR" sz="2800" b="1" smtClean="0"/>
            </a:br>
            <a:r>
              <a:rPr lang="tr-TR" sz="2800" b="1" smtClean="0"/>
              <a:t>• Çocuğunuz üzerinde korkuya dayalı bir disiplin uygulamayın. </a:t>
            </a:r>
            <a:br>
              <a:rPr lang="tr-TR" sz="2800" b="1" smtClean="0"/>
            </a:br>
            <a:r>
              <a:rPr lang="tr-TR" sz="2800" b="1" smtClean="0"/>
              <a:t/>
            </a:r>
            <a:br>
              <a:rPr lang="tr-TR" sz="2800" b="1" smtClean="0"/>
            </a:br>
            <a:r>
              <a:rPr lang="tr-TR" sz="2800" b="1" smtClean="0"/>
              <a:t>• Babaların çocuklarını her koşulda (başarılarında da başarısızlıklarında da) sevdiklerini hissettirmeleri, çocuklarının kendi hayatlarındaki önemini çocuklarına ifade etmeleri, sağlıklı bir güven gelişimi için çok önemlidir</a:t>
            </a:r>
            <a:r>
              <a:rPr lang="tr-TR" sz="280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92150"/>
            <a:ext cx="8229600" cy="5327650"/>
          </a:xfrm>
        </p:spPr>
        <p:txBody>
          <a:bodyPr/>
          <a:lstStyle/>
          <a:p>
            <a:pPr eaLnBrk="1" hangingPunct="1">
              <a:lnSpc>
                <a:spcPct val="80000"/>
              </a:lnSpc>
              <a:buNone/>
              <a:defRPr/>
            </a:pPr>
            <a:r>
              <a:rPr lang="tr-TR" sz="2800" b="1" dirty="0" smtClean="0"/>
              <a:t>2.  Sorunlarını kendi kendine çözmesi konusunda teşvik edin </a:t>
            </a:r>
          </a:p>
          <a:p>
            <a:pPr eaLnBrk="1" hangingPunct="1">
              <a:lnSpc>
                <a:spcPct val="80000"/>
              </a:lnSpc>
              <a:defRPr/>
            </a:pPr>
            <a:r>
              <a:rPr lang="tr-TR" sz="2000" dirty="0" smtClean="0"/>
              <a:t>Çocuğunuzun bağımsız bir birey olabilmesi için, kendini eğlendirmesine, sakinleştirebilmesine, üzüntüyle baş etmesine, sıkıntısını gidermesine izin verin. Bütün bunları siz, onun için yaparsanız, bu duygularla baş etmeyi öğrenemez ve ömür boyu başka insanlarla bağımlı kalır. Sorumluluğunu alması konusunda teşvik edin. </a:t>
            </a:r>
          </a:p>
          <a:p>
            <a:pPr eaLnBrk="1" hangingPunct="1">
              <a:lnSpc>
                <a:spcPct val="80000"/>
              </a:lnSpc>
              <a:defRPr/>
            </a:pPr>
            <a:endParaRPr lang="tr-TR" sz="2000" dirty="0" smtClean="0"/>
          </a:p>
          <a:p>
            <a:pPr eaLnBrk="1" hangingPunct="1">
              <a:lnSpc>
                <a:spcPct val="80000"/>
              </a:lnSpc>
              <a:buNone/>
              <a:defRPr/>
            </a:pPr>
            <a:r>
              <a:rPr lang="tr-TR" sz="2800" b="1" dirty="0" smtClean="0"/>
              <a:t>3.  Duygularını dinlemesini, tanımasını öğretin </a:t>
            </a:r>
          </a:p>
          <a:p>
            <a:pPr eaLnBrk="1" hangingPunct="1">
              <a:lnSpc>
                <a:spcPct val="80000"/>
              </a:lnSpc>
              <a:defRPr/>
            </a:pPr>
            <a:r>
              <a:rPr lang="tr-TR" sz="2000" dirty="0" smtClean="0"/>
              <a:t>Ona, duyguların zenginliğini anlatın. Duygularını tanımasına yardımcı olun. Öfke, kıskançlık, yetersizlik, hayal kırıklığı, özlem gibi duygular; heyecan, sevinç, sevgi, aşk, gurur gibi duygular yaşanabileceğini anlatın. Başkalarının duygularına değer vermesini öğretin. Hayattan ne istediğini bilen bir birey olması konusunda onu yetiştirin. Gerektiğinde ağlayabilsin ve çıkış yolunu o bulsun. Bu aşamada yanında olduğunuzu hissettirin.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457200" y="980728"/>
            <a:ext cx="7467600" cy="4752528"/>
          </a:xfrm>
        </p:spPr>
        <p:txBody>
          <a:bodyPr>
            <a:normAutofit lnSpcReduction="10000"/>
          </a:bodyPr>
          <a:lstStyle/>
          <a:p>
            <a:pPr eaLnBrk="1" hangingPunct="1">
              <a:lnSpc>
                <a:spcPct val="80000"/>
              </a:lnSpc>
              <a:defRPr/>
            </a:pPr>
            <a:r>
              <a:rPr lang="tr-TR" b="1" smtClean="0"/>
              <a:t>• Yoğun iş temposu nedeniyle çocuklarıyla daha az vakit geçirmek zorunda kalan babaların da çocuklarıyla sağlıklı iletişim geliştirebilmeleri ve çocuklarına yeterli ilgiyi gösterebilmeleri mümkündür. Önemli olan kısa da olsa çocuklarla özel zaman geçirmek ve bu zaman diliminde çocuğun psikolojik ihtiyaçlarıyla ilgilenebilmektir. </a:t>
            </a:r>
            <a:br>
              <a:rPr lang="tr-TR" b="1" smtClean="0"/>
            </a:br>
            <a:r>
              <a:rPr lang="tr-TR" b="1" smtClean="0"/>
              <a:t/>
            </a:r>
            <a:br>
              <a:rPr lang="tr-TR" b="1" smtClean="0"/>
            </a:br>
            <a:r>
              <a:rPr lang="tr-TR" b="1" smtClean="0"/>
              <a:t>• Birden fazla çocuğu olanlar çocuklarını birbiriyle karşılaştırdıklarında değil kişisel olarak gelişmeleriyle ölçtüklerinde ve ödüllendirdiklerinde çocuklarını mücadeleden koparmazlar.</a:t>
            </a:r>
            <a:br>
              <a:rPr lang="tr-TR" b="1" smtClean="0"/>
            </a:br>
            <a:r>
              <a:rPr lang="tr-TR" b="1" smtClean="0"/>
              <a:t/>
            </a:r>
            <a:br>
              <a:rPr lang="tr-TR" b="1" smtClean="0"/>
            </a:br>
            <a:endParaRPr lang="tr-TR" b="1"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340769"/>
            <a:ext cx="7847013" cy="2376263"/>
          </a:xfrm>
        </p:spPr>
        <p:txBody>
          <a:bodyPr>
            <a:noAutofit/>
          </a:bodyPr>
          <a:lstStyle/>
          <a:p>
            <a:pPr algn="ctr"/>
            <a:r>
              <a:rPr lang="tr-TR" sz="8000" dirty="0" smtClean="0"/>
              <a:t/>
            </a:r>
            <a:br>
              <a:rPr lang="tr-TR" sz="8000" dirty="0" smtClean="0"/>
            </a:br>
            <a:r>
              <a:rPr lang="tr-TR" sz="8000" dirty="0" smtClean="0"/>
              <a:t/>
            </a:r>
            <a:br>
              <a:rPr lang="tr-TR" sz="8000" dirty="0" smtClean="0"/>
            </a:br>
            <a:r>
              <a:rPr lang="tr-TR" sz="8000" dirty="0" smtClean="0"/>
              <a:t/>
            </a:r>
            <a:br>
              <a:rPr lang="tr-TR" sz="8000" dirty="0" smtClean="0"/>
            </a:br>
            <a:r>
              <a:rPr lang="tr-TR" sz="6000" dirty="0" smtClean="0"/>
              <a:t>ÇOCUKLARIMIZA </a:t>
            </a:r>
            <a:r>
              <a:rPr lang="tr-TR" sz="6000" dirty="0"/>
              <a:t>SINIR KOYMAK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554120_10152779109150657_547370458_n[1].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620688"/>
            <a:ext cx="8280920" cy="5904656"/>
          </a:xfrm>
        </p:spPr>
        <p:txBody>
          <a:bodyPr>
            <a:normAutofit/>
          </a:bodyPr>
          <a:lstStyle/>
          <a:p>
            <a:pPr>
              <a:buNone/>
            </a:pPr>
            <a:r>
              <a:rPr lang="tr-TR" sz="2800" b="1" dirty="0" smtClean="0"/>
              <a:t>SINIR KOYMAK NEDİR?</a:t>
            </a:r>
          </a:p>
          <a:p>
            <a:endParaRPr lang="tr-TR" sz="2800" b="1" dirty="0" smtClean="0"/>
          </a:p>
          <a:p>
            <a:r>
              <a:rPr lang="tr-TR" sz="2800" b="1" dirty="0" smtClean="0"/>
              <a:t>Sınır koymak, çocuğun kendisini </a:t>
            </a:r>
          </a:p>
          <a:p>
            <a:pPr>
              <a:buNone/>
            </a:pPr>
            <a:r>
              <a:rPr lang="tr-TR" sz="2800" b="1" dirty="0" smtClean="0"/>
              <a:t>emniyette hissederek ;  </a:t>
            </a:r>
          </a:p>
          <a:p>
            <a:pPr>
              <a:buNone/>
            </a:pPr>
            <a:r>
              <a:rPr lang="tr-TR" sz="2800" b="1" u="sng" dirty="0" smtClean="0"/>
              <a:t>hareket edebileceği  alanı  belirleyen </a:t>
            </a:r>
          </a:p>
          <a:p>
            <a:pPr>
              <a:buNone/>
            </a:pPr>
            <a:r>
              <a:rPr lang="tr-TR" sz="2800" b="1" u="sng" dirty="0" smtClean="0"/>
              <a:t>yardımcı  ve yol   gösterici işaretleri </a:t>
            </a:r>
          </a:p>
          <a:p>
            <a:pPr>
              <a:buNone/>
            </a:pPr>
            <a:r>
              <a:rPr lang="tr-TR" sz="2800" b="1" dirty="0" smtClean="0"/>
              <a:t>çocuğa sunmaktır</a:t>
            </a:r>
            <a:r>
              <a:rPr lang="tr-TR" sz="2800" dirty="0" smtClean="0"/>
              <a:t>.</a:t>
            </a:r>
            <a:endParaRPr lang="tr-TR"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14290"/>
            <a:ext cx="9144000" cy="6643710"/>
          </a:xfrm>
        </p:spPr>
        <p:txBody>
          <a:bodyPr>
            <a:normAutofit/>
          </a:bodyPr>
          <a:lstStyle/>
          <a:p>
            <a:pPr>
              <a:buNone/>
            </a:pPr>
            <a:r>
              <a:rPr lang="tr-TR" b="1" smtClean="0"/>
              <a:t>            </a:t>
            </a:r>
            <a:r>
              <a:rPr lang="tr-TR" b="1" u="sng" dirty="0" smtClean="0"/>
              <a:t>DİSİPLİN</a:t>
            </a:r>
            <a:r>
              <a:rPr lang="tr-TR" b="1" dirty="0" smtClean="0"/>
              <a:t>   ,   </a:t>
            </a:r>
            <a:r>
              <a:rPr lang="tr-TR" b="1" u="sng" dirty="0" smtClean="0"/>
              <a:t>CEZA   DEĞİLDİR</a:t>
            </a:r>
          </a:p>
          <a:p>
            <a:r>
              <a:rPr lang="tr-TR" b="1" smtClean="0"/>
              <a:t>Araştırmalar </a:t>
            </a:r>
            <a:r>
              <a:rPr lang="tr-TR" b="1" dirty="0" smtClean="0"/>
              <a:t>vurmak, tokat atmak veya sözel saldırılarla disiplinin sağlanamadığını gösteriyor. </a:t>
            </a:r>
          </a:p>
          <a:p>
            <a:r>
              <a:rPr lang="tr-TR" b="1" dirty="0" smtClean="0"/>
              <a:t>Bu tip cezalar kısa dönemde hızlı sonuç veriyor gibi gözükse de uzun dönemde  kalıcı zararlar doğurmaktadır. </a:t>
            </a:r>
          </a:p>
          <a:p>
            <a:r>
              <a:rPr lang="tr-TR" b="1" dirty="0" smtClean="0"/>
              <a:t>Fiziksel cezalar, utanç ve umutsuzluk duyguları yükleyerek çocuğun kendisine saygısını yitirmesine neden olabilir.</a:t>
            </a:r>
          </a:p>
          <a:p>
            <a:r>
              <a:rPr lang="tr-TR" b="1" dirty="0" smtClean="0"/>
              <a:t>  Ayrıca çocuğa şiddetin geçerli ve uygun bir davranış olduğu, güç  kullanarak istediklerini elde edebileceği kavramı öğretilmiş olacaktır.</a:t>
            </a:r>
          </a:p>
          <a:p>
            <a:pPr>
              <a:buNone/>
            </a:pPr>
            <a:endParaRPr lang="tr-TR" sz="3400" b="1"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476672"/>
            <a:ext cx="8892480" cy="6095600"/>
          </a:xfrm>
        </p:spPr>
        <p:txBody>
          <a:bodyPr>
            <a:normAutofit/>
          </a:bodyPr>
          <a:lstStyle/>
          <a:p>
            <a:r>
              <a:rPr lang="tr-TR" b="1" dirty="0" smtClean="0"/>
              <a:t>Çocuklara doğru davranışı öğretirken ceza yerine, nasıl davranıp –nasıl davranmayacaklarını ve bunların  nedenlerini açıklamak gerekir. </a:t>
            </a:r>
          </a:p>
          <a:p>
            <a:endParaRPr lang="tr-TR" b="1" dirty="0" smtClean="0"/>
          </a:p>
          <a:p>
            <a:r>
              <a:rPr lang="tr-TR" b="1" dirty="0" smtClean="0"/>
              <a:t>Büyükler ;     </a:t>
            </a:r>
            <a:r>
              <a:rPr lang="tr-TR" b="1" u="sng" dirty="0" smtClean="0"/>
              <a:t>yasaklar  yerine   geçerli olan davranışların   </a:t>
            </a:r>
            <a:r>
              <a:rPr lang="tr-TR" b="1" dirty="0" smtClean="0"/>
              <a:t>   altını çizmelidirler.</a:t>
            </a:r>
          </a:p>
          <a:p>
            <a:endParaRPr lang="tr-TR" b="1" dirty="0" smtClean="0"/>
          </a:p>
          <a:p>
            <a:r>
              <a:rPr lang="tr-TR" b="1" dirty="0" smtClean="0"/>
              <a:t>Örneğin, "Giyeceklerini yere atma!" yerine "Lütfen giyeceklerini yerden kaldır; çünkü yeri süpürmem</a:t>
            </a:r>
          </a:p>
          <a:p>
            <a:pPr marL="0" indent="0">
              <a:buNone/>
            </a:pPr>
            <a:r>
              <a:rPr lang="tr-TR" b="1" dirty="0" smtClean="0"/>
              <a:t>gerekiyor." demelisiniz.</a:t>
            </a:r>
            <a:endParaRPr lang="tr-TR" sz="2800" b="1" dirty="0" smtClean="0"/>
          </a:p>
          <a:p>
            <a:endParaRPr lang="tr-T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357166"/>
            <a:ext cx="8401080" cy="6215106"/>
          </a:xfrm>
        </p:spPr>
        <p:txBody>
          <a:bodyPr>
            <a:normAutofit fontScale="92500" lnSpcReduction="10000"/>
          </a:bodyPr>
          <a:lstStyle/>
          <a:p>
            <a:pPr>
              <a:buNone/>
            </a:pPr>
            <a:r>
              <a:rPr lang="tr-TR" sz="4700" b="1" dirty="0" smtClean="0">
                <a:solidFill>
                  <a:schemeClr val="tx1">
                    <a:lumMod val="65000"/>
                    <a:lumOff val="35000"/>
                  </a:schemeClr>
                </a:solidFill>
              </a:rPr>
              <a:t>Çocuk neden sınırlara ihtiyaç duyar?</a:t>
            </a:r>
          </a:p>
          <a:p>
            <a:r>
              <a:rPr lang="tr-TR" b="1" dirty="0" smtClean="0"/>
              <a:t>· Çocuk, hiç tanımadığı büyük bir dünyayı keşfe çıkmıştır.</a:t>
            </a:r>
          </a:p>
          <a:p>
            <a:r>
              <a:rPr lang="tr-TR" b="1" u="sng" dirty="0" smtClean="0"/>
              <a:t>Yön verici ipuçlarına ihtiyaç duyacaktır.</a:t>
            </a:r>
          </a:p>
          <a:p>
            <a:r>
              <a:rPr lang="tr-TR" b="1" dirty="0" smtClean="0"/>
              <a:t>· Öğrenmeye açtır ve pek çok hedefi vardır.</a:t>
            </a:r>
          </a:p>
          <a:p>
            <a:r>
              <a:rPr lang="tr-TR" b="1" dirty="0" smtClean="0"/>
              <a:t>· Ancak, bu iyi tanımadığı dünyada hedefini şaşırması ya da yönünü kaybetmesi muhtemeldir.</a:t>
            </a:r>
          </a:p>
          <a:p>
            <a:r>
              <a:rPr lang="tr-TR" b="1" dirty="0" smtClean="0"/>
              <a:t>· Keşif yolculuğu sırasında kendisi için tehlikeli olabilecek alanlara da dalabilir.</a:t>
            </a:r>
          </a:p>
          <a:p>
            <a:r>
              <a:rPr lang="tr-TR" b="1" dirty="0" smtClean="0"/>
              <a:t>· İşte bu noktada çocuk kendisine yön gösterecek, tehlikeli alanlara daldığında “dur” diyecek,</a:t>
            </a:r>
          </a:p>
          <a:p>
            <a:pPr marL="0" indent="0">
              <a:buNone/>
            </a:pPr>
            <a:r>
              <a:rPr lang="tr-TR" b="1" dirty="0" smtClean="0"/>
              <a:t>güvenebileceği yön göstericilere ihtiyaç duyacaktır.</a:t>
            </a:r>
          </a:p>
          <a:p>
            <a:r>
              <a:rPr lang="tr-TR" b="1" dirty="0" smtClean="0"/>
              <a:t>· Çocuğun en değerli yön göstericileri tabii ki </a:t>
            </a:r>
            <a:r>
              <a:rPr lang="tr-TR" b="1" u="sng" dirty="0" smtClean="0"/>
              <a:t>anne ve babasıdır.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9552" y="260648"/>
            <a:ext cx="8229600" cy="1354137"/>
          </a:xfrm>
        </p:spPr>
        <p:txBody>
          <a:bodyPr/>
          <a:lstStyle/>
          <a:p>
            <a:r>
              <a:rPr lang="tr-TR" sz="6000" dirty="0"/>
              <a:t>Sınırlar</a:t>
            </a:r>
          </a:p>
        </p:txBody>
      </p:sp>
      <p:sp>
        <p:nvSpPr>
          <p:cNvPr id="3075" name="Rectangle 3"/>
          <p:cNvSpPr>
            <a:spLocks noGrp="1" noChangeArrowheads="1"/>
          </p:cNvSpPr>
          <p:nvPr>
            <p:ph type="body" idx="1"/>
          </p:nvPr>
        </p:nvSpPr>
        <p:spPr>
          <a:xfrm>
            <a:off x="457200" y="1844675"/>
            <a:ext cx="8229600" cy="4251325"/>
          </a:xfrm>
        </p:spPr>
        <p:txBody>
          <a:bodyPr/>
          <a:lstStyle/>
          <a:p>
            <a:r>
              <a:rPr lang="tr-TR" sz="4800" dirty="0"/>
              <a:t>Destekleyici</a:t>
            </a:r>
          </a:p>
          <a:p>
            <a:r>
              <a:rPr lang="tr-TR" sz="4800" dirty="0"/>
              <a:t>Koruyucu</a:t>
            </a:r>
          </a:p>
          <a:p>
            <a:r>
              <a:rPr lang="tr-TR" sz="4800" dirty="0"/>
              <a:t>Yaşama hazırlayıcı </a:t>
            </a:r>
          </a:p>
          <a:p>
            <a:pPr>
              <a:buFontTx/>
              <a:buNone/>
            </a:pPr>
            <a:r>
              <a:rPr lang="tr-TR" sz="4800" dirty="0"/>
              <a:t>           işleve sahiptir.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tr-TR" sz="5400"/>
              <a:t>Sınırlar</a:t>
            </a:r>
          </a:p>
        </p:txBody>
      </p:sp>
      <p:sp>
        <p:nvSpPr>
          <p:cNvPr id="26627" name="Rectangle 3"/>
          <p:cNvSpPr>
            <a:spLocks noGrp="1" noChangeArrowheads="1"/>
          </p:cNvSpPr>
          <p:nvPr>
            <p:ph type="body" idx="1"/>
          </p:nvPr>
        </p:nvSpPr>
        <p:spPr/>
        <p:txBody>
          <a:bodyPr/>
          <a:lstStyle/>
          <a:p>
            <a:r>
              <a:rPr lang="tr-TR" dirty="0"/>
              <a:t>Hareket alanını belirler</a:t>
            </a:r>
          </a:p>
          <a:p>
            <a:r>
              <a:rPr lang="tr-TR" dirty="0"/>
              <a:t>Daha az stres ve güç savaşlarının yaşanmasını sağlar.</a:t>
            </a:r>
          </a:p>
          <a:p>
            <a:r>
              <a:rPr lang="tr-TR" dirty="0"/>
              <a:t>Karşılıklı saygı oluşturur.</a:t>
            </a:r>
          </a:p>
          <a:p>
            <a:r>
              <a:rPr lang="tr-TR" dirty="0"/>
              <a:t>Çocuğu davranışlarından sorumlu tutar.</a:t>
            </a:r>
          </a:p>
          <a:p>
            <a:r>
              <a:rPr lang="tr-TR" dirty="0"/>
              <a:t>Çocuğun somut anlamasına yardımcı olur.</a:t>
            </a:r>
          </a:p>
          <a:p>
            <a:r>
              <a:rPr lang="tr-TR" dirty="0"/>
              <a:t>Sosyal aidiyet, güvenilirlik, güçlü olma, kendine özgü olmayı öğretir.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defRPr/>
            </a:pPr>
            <a:r>
              <a:rPr lang="tr-TR" sz="4000" dirty="0" smtClean="0"/>
              <a:t>Anne babalar neden sınır koymakta zorlanır?</a:t>
            </a:r>
          </a:p>
        </p:txBody>
      </p:sp>
      <p:sp>
        <p:nvSpPr>
          <p:cNvPr id="27651" name="Rectangle 3"/>
          <p:cNvSpPr>
            <a:spLocks noGrp="1" noChangeArrowheads="1"/>
          </p:cNvSpPr>
          <p:nvPr>
            <p:ph type="body" idx="1"/>
          </p:nvPr>
        </p:nvSpPr>
        <p:spPr/>
        <p:txBody>
          <a:bodyPr>
            <a:normAutofit/>
          </a:bodyPr>
          <a:lstStyle/>
          <a:p>
            <a:pPr eaLnBrk="1" hangingPunct="1">
              <a:lnSpc>
                <a:spcPct val="80000"/>
              </a:lnSpc>
              <a:defRPr/>
            </a:pPr>
            <a:r>
              <a:rPr lang="tr-TR" sz="2800" b="1" dirty="0" smtClean="0"/>
              <a:t>Yaşam tarzı </a:t>
            </a:r>
            <a:r>
              <a:rPr lang="tr-TR" dirty="0" smtClean="0"/>
              <a:t>( Anne babalar bile her şeye hemen sahip olmak istemekte, tüketim toplumuna uyum sağlamakta</a:t>
            </a:r>
            <a:r>
              <a:rPr lang="tr-TR" sz="2800" dirty="0" smtClean="0"/>
              <a:t>)</a:t>
            </a:r>
          </a:p>
          <a:p>
            <a:pPr eaLnBrk="1" hangingPunct="1">
              <a:lnSpc>
                <a:spcPct val="80000"/>
              </a:lnSpc>
              <a:defRPr/>
            </a:pPr>
            <a:r>
              <a:rPr lang="tr-TR" sz="2800" b="1" dirty="0" smtClean="0"/>
              <a:t>Bastırılmış istekler ve yetişme </a:t>
            </a:r>
            <a:r>
              <a:rPr lang="tr-TR" sz="2800" b="1" smtClean="0"/>
              <a:t>tarzı    </a:t>
            </a:r>
            <a:r>
              <a:rPr lang="tr-TR" smtClean="0"/>
              <a:t>( </a:t>
            </a:r>
            <a:r>
              <a:rPr lang="tr-TR" dirty="0" smtClean="0"/>
              <a:t>Yaşadıklarına benzer deneyimleri kendi çocuklarına yaşatmak istememeleri )</a:t>
            </a:r>
          </a:p>
          <a:p>
            <a:pPr eaLnBrk="1" hangingPunct="1">
              <a:lnSpc>
                <a:spcPct val="80000"/>
              </a:lnSpc>
              <a:defRPr/>
            </a:pPr>
            <a:r>
              <a:rPr lang="tr-TR" sz="2800" b="1" dirty="0" smtClean="0"/>
              <a:t>Şefkat ve iyi ilişki isteği </a:t>
            </a:r>
          </a:p>
          <a:p>
            <a:pPr eaLnBrk="1" hangingPunct="1">
              <a:lnSpc>
                <a:spcPct val="80000"/>
              </a:lnSpc>
              <a:defRPr/>
            </a:pPr>
            <a:r>
              <a:rPr lang="tr-TR" sz="2800" b="1" dirty="0" smtClean="0"/>
              <a:t>Suçluluk duygusu </a:t>
            </a:r>
            <a:r>
              <a:rPr lang="tr-TR" dirty="0" smtClean="0"/>
              <a:t>( anne babalar çocuğun geçirdiği öfke nöbetinden kendilerini sorumlu tutar )</a:t>
            </a:r>
          </a:p>
          <a:p>
            <a:pPr eaLnBrk="1" hangingPunct="1">
              <a:lnSpc>
                <a:spcPct val="80000"/>
              </a:lnSpc>
              <a:defRPr/>
            </a:pPr>
            <a:r>
              <a:rPr lang="tr-TR" sz="2800" b="1" dirty="0" smtClean="0"/>
              <a:t>Çocuktan gelen olumsuz tepkiler </a:t>
            </a:r>
            <a:r>
              <a:rPr lang="tr-TR" dirty="0" smtClean="0"/>
              <a:t>(sen zaten beni sevmiyorsun gibi ifadeler )</a:t>
            </a:r>
          </a:p>
          <a:p>
            <a:pPr eaLnBrk="1" hangingPunct="1">
              <a:lnSpc>
                <a:spcPct val="80000"/>
              </a:lnSpc>
              <a:defRPr/>
            </a:pPr>
            <a:r>
              <a:rPr lang="tr-TR" sz="2800" dirty="0" smtClean="0"/>
              <a:t>Yeterince zaman ayıramama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Grp="1" noChangeArrowheads="1"/>
          </p:cNvSpPr>
          <p:nvPr>
            <p:ph type="body" idx="1"/>
          </p:nvPr>
        </p:nvSpPr>
        <p:spPr>
          <a:xfrm>
            <a:off x="457200" y="908050"/>
            <a:ext cx="8229600" cy="5111750"/>
          </a:xfrm>
        </p:spPr>
        <p:txBody>
          <a:bodyPr>
            <a:normAutofit fontScale="92500" lnSpcReduction="10000"/>
          </a:bodyPr>
          <a:lstStyle/>
          <a:p>
            <a:pPr eaLnBrk="1" hangingPunct="1">
              <a:buNone/>
              <a:defRPr/>
            </a:pPr>
            <a:r>
              <a:rPr lang="tr-TR" sz="2800" b="1" dirty="0" smtClean="0"/>
              <a:t>4.Pozitif disiplini kullanın </a:t>
            </a:r>
            <a:endParaRPr lang="tr-TR" sz="2800" dirty="0" smtClean="0"/>
          </a:p>
          <a:p>
            <a:pPr eaLnBrk="1" hangingPunct="1">
              <a:defRPr/>
            </a:pPr>
            <a:r>
              <a:rPr lang="tr-TR" sz="2000" dirty="0" smtClean="0"/>
              <a:t>Davranışlarını değiştirmek için ceza sisteminden çok ödül sistemini kullanın. Cezalandırılmış çocuklar, cesareti kırılmış, kendilerine güvenmeyen çocuklardır. Ceza verilmesi gereken durumlar da olabilir. Ama bunu, çocuğunuzun gururunu kırmadan yapın, başkalarının yanında eleştirmemeye özen gösterin, doğru güzel yaptığı davranışları gördüğünüzü beğendiğinizi ona anlatın.</a:t>
            </a:r>
          </a:p>
          <a:p>
            <a:pPr eaLnBrk="1" hangingPunct="1">
              <a:defRPr/>
            </a:pPr>
            <a:endParaRPr lang="tr-TR" sz="2000" dirty="0" smtClean="0"/>
          </a:p>
          <a:p>
            <a:pPr eaLnBrk="1" hangingPunct="1">
              <a:buNone/>
              <a:defRPr/>
            </a:pPr>
            <a:r>
              <a:rPr lang="tr-TR" sz="2800" b="1" dirty="0" smtClean="0"/>
              <a:t>5.  Olumlu davranışlarını görün </a:t>
            </a:r>
          </a:p>
          <a:p>
            <a:pPr eaLnBrk="1" hangingPunct="1">
              <a:defRPr/>
            </a:pPr>
            <a:r>
              <a:rPr lang="tr-TR" sz="2000" dirty="0" smtClean="0"/>
              <a:t>Çocuğunuzun başarılarını, olumlu davranışlarını gördüğünüzü gösterin. Örneğin, bir çocuk ağladığında annesinden ilgi görüyorsa, bu yöntemi kullanmaya devam edebilir. Aynı şekilde, okuldan geldiğinde elini yıkadığı zaman annesi bu davranışını övüyorsa, ilgiyi sürdürmek için bu olumlu davranışa devam edecektir. Olumlu davranışlarını görürseniz ve gördüğünüzü ona gösterir veya hissettirirseniz bu davranışları yeniden yapacaktır</a:t>
            </a:r>
            <a:r>
              <a:rPr lang="tr-TR" dirty="0" smtClean="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457200" y="1700808"/>
            <a:ext cx="8229600" cy="4395192"/>
          </a:xfrm>
        </p:spPr>
        <p:txBody>
          <a:bodyPr>
            <a:normAutofit/>
          </a:bodyPr>
          <a:lstStyle/>
          <a:p>
            <a:pPr eaLnBrk="1" hangingPunct="1">
              <a:lnSpc>
                <a:spcPct val="80000"/>
              </a:lnSpc>
              <a:defRPr/>
            </a:pPr>
            <a:r>
              <a:rPr lang="tr-TR" smtClean="0"/>
              <a:t>Sınırlar bebeklikten itibaren konulmalıdır.</a:t>
            </a:r>
          </a:p>
          <a:p>
            <a:pPr eaLnBrk="1" hangingPunct="1">
              <a:lnSpc>
                <a:spcPct val="80000"/>
              </a:lnSpc>
              <a:buFontTx/>
              <a:buNone/>
              <a:defRPr/>
            </a:pPr>
            <a:r>
              <a:rPr lang="tr-TR" smtClean="0"/>
              <a:t> Üç yaşında sınırların oluşturulması gerekmektedir.</a:t>
            </a:r>
          </a:p>
          <a:p>
            <a:pPr eaLnBrk="1" hangingPunct="1">
              <a:lnSpc>
                <a:spcPct val="80000"/>
              </a:lnSpc>
              <a:defRPr/>
            </a:pPr>
            <a:r>
              <a:rPr lang="tr-TR" smtClean="0"/>
              <a:t>Yaşla birlikte ve çocuk önceki sınırlara uyum sağladıkça sınırlar genişletilmelidir.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85728"/>
            <a:ext cx="8715436" cy="6143668"/>
          </a:xfrm>
        </p:spPr>
        <p:txBody>
          <a:bodyPr>
            <a:normAutofit fontScale="92500" lnSpcReduction="10000"/>
          </a:bodyPr>
          <a:lstStyle/>
          <a:p>
            <a:pPr>
              <a:buNone/>
            </a:pPr>
            <a:r>
              <a:rPr lang="tr-TR" sz="4800" b="1" u="sng" dirty="0" smtClean="0">
                <a:solidFill>
                  <a:schemeClr val="tx1">
                    <a:lumMod val="75000"/>
                    <a:lumOff val="25000"/>
                  </a:schemeClr>
                </a:solidFill>
              </a:rPr>
              <a:t>Sınırlar nasıl konmalı?</a:t>
            </a:r>
          </a:p>
          <a:p>
            <a:pPr>
              <a:buNone/>
            </a:pPr>
            <a:r>
              <a:rPr lang="tr-TR" sz="4300" b="1" dirty="0" smtClean="0">
                <a:solidFill>
                  <a:schemeClr val="accent2">
                    <a:lumMod val="50000"/>
                  </a:schemeClr>
                </a:solidFill>
              </a:rPr>
              <a:t>I. Aşama</a:t>
            </a:r>
          </a:p>
          <a:p>
            <a:pPr marL="0" indent="0">
              <a:buNone/>
            </a:pPr>
            <a:r>
              <a:rPr lang="tr-TR" b="1" dirty="0" smtClean="0"/>
              <a:t>Ebeveynlerin kendilerine sormaları gereken sorular:</a:t>
            </a:r>
          </a:p>
          <a:p>
            <a:endParaRPr lang="tr-TR" b="1" dirty="0" smtClean="0"/>
          </a:p>
          <a:p>
            <a:r>
              <a:rPr lang="tr-TR" b="1" dirty="0" smtClean="0"/>
              <a:t> Çocuğumu ne kadar iyi tanıyorum?</a:t>
            </a:r>
          </a:p>
          <a:p>
            <a:endParaRPr lang="tr-TR" b="1" dirty="0" smtClean="0"/>
          </a:p>
          <a:p>
            <a:r>
              <a:rPr lang="tr-TR" b="1" dirty="0" smtClean="0"/>
              <a:t> Çocuğum beni kızdıran  x   davranışını yaparken aklından neler geçiyor?</a:t>
            </a:r>
          </a:p>
          <a:p>
            <a:endParaRPr lang="tr-TR" b="1" dirty="0" smtClean="0"/>
          </a:p>
          <a:p>
            <a:r>
              <a:rPr lang="tr-TR" b="1" dirty="0" smtClean="0"/>
              <a:t> Çocuğum bu davranışı yapınca eline neler geçiyor?</a:t>
            </a:r>
          </a:p>
          <a:p>
            <a:endParaRPr lang="tr-TR" b="1" dirty="0" smtClean="0"/>
          </a:p>
          <a:p>
            <a:r>
              <a:rPr lang="tr-TR" b="1" dirty="0" smtClean="0"/>
              <a:t> Çocuğum bu davranışı yaptığında neden bu kadar öfkeleniyorum?</a:t>
            </a:r>
          </a:p>
          <a:p>
            <a:endParaRPr lang="tr-TR" b="1" dirty="0" smtClean="0"/>
          </a:p>
          <a:p>
            <a:r>
              <a:rPr lang="tr-TR" b="1" dirty="0" smtClean="0"/>
              <a:t> Kendim ve çocuğum için neler istiyorum?</a:t>
            </a:r>
            <a:endParaRPr lang="tr-TR"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214290"/>
            <a:ext cx="8643998" cy="6357982"/>
          </a:xfrm>
        </p:spPr>
        <p:txBody>
          <a:bodyPr>
            <a:normAutofit/>
          </a:bodyPr>
          <a:lstStyle/>
          <a:p>
            <a:pPr>
              <a:buNone/>
            </a:pPr>
            <a:r>
              <a:rPr lang="tr-TR" sz="4000" b="1" u="sng" dirty="0" smtClean="0">
                <a:solidFill>
                  <a:schemeClr val="accent5">
                    <a:lumMod val="50000"/>
                  </a:schemeClr>
                </a:solidFill>
              </a:rPr>
              <a:t>II. Aşama</a:t>
            </a:r>
          </a:p>
          <a:p>
            <a:r>
              <a:rPr lang="tr-TR" b="1" dirty="0" smtClean="0"/>
              <a:t>Anne-babanın çocuğun sınırlandırılacak davranışları üzerinde görüş birliğine varması</a:t>
            </a:r>
          </a:p>
          <a:p>
            <a:endParaRPr lang="tr-TR" b="1" dirty="0" smtClean="0"/>
          </a:p>
          <a:p>
            <a:r>
              <a:rPr lang="tr-TR" b="1" dirty="0" smtClean="0"/>
              <a:t>Çocuğu eleştirmeden ve düzeltmeden kendisi hakkında konuşmasına fırsat verilmesi</a:t>
            </a:r>
          </a:p>
          <a:p>
            <a:endParaRPr lang="tr-TR" b="1" dirty="0" smtClean="0"/>
          </a:p>
          <a:p>
            <a:r>
              <a:rPr lang="tr-TR" b="1" dirty="0" smtClean="0"/>
              <a:t> Değiştirilmesi uygun görülen davranışın değişmesi için neler yapılabileceğinin çocukla beraber  düşünülmesi  ve  kurallar üzerinde anlaşılması</a:t>
            </a:r>
            <a:endParaRPr lang="tr-TR"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626121"/>
          </a:xfrm>
        </p:spPr>
        <p:txBody>
          <a:bodyPr/>
          <a:lstStyle/>
          <a:p>
            <a:pPr>
              <a:buNone/>
            </a:pPr>
            <a:r>
              <a:rPr lang="tr-TR" sz="4000" b="1" dirty="0" smtClean="0">
                <a:solidFill>
                  <a:schemeClr val="accent5">
                    <a:lumMod val="50000"/>
                  </a:schemeClr>
                </a:solidFill>
              </a:rPr>
              <a:t>III. Aşama</a:t>
            </a:r>
          </a:p>
          <a:p>
            <a:endParaRPr lang="tr-TR" dirty="0" smtClean="0"/>
          </a:p>
          <a:p>
            <a:r>
              <a:rPr lang="tr-TR" dirty="0" smtClean="0"/>
              <a:t> </a:t>
            </a:r>
            <a:r>
              <a:rPr lang="tr-TR" sz="3600" b="1" dirty="0" smtClean="0"/>
              <a:t>Üzerinde anlaşılan kuralların tutarlı biçimde uygulanması</a:t>
            </a:r>
          </a:p>
          <a:p>
            <a:endParaRPr lang="tr-TR" sz="3600" b="1" dirty="0" smtClean="0"/>
          </a:p>
          <a:p>
            <a:r>
              <a:rPr lang="tr-TR" sz="3600" b="1" dirty="0" smtClean="0"/>
              <a:t> Kurallar ihlal edildiğinde yaptırımların tutarlı biçimde uygulanması</a:t>
            </a:r>
            <a:endParaRPr lang="tr-TR" sz="36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457200" y="333375"/>
            <a:ext cx="8229600" cy="6119813"/>
          </a:xfrm>
        </p:spPr>
        <p:txBody>
          <a:bodyPr/>
          <a:lstStyle/>
          <a:p>
            <a:pPr eaLnBrk="1" hangingPunct="1">
              <a:lnSpc>
                <a:spcPct val="90000"/>
              </a:lnSpc>
            </a:pPr>
            <a:r>
              <a:rPr lang="tr-TR" sz="2400" smtClean="0">
                <a:latin typeface="+mj-lt"/>
              </a:rPr>
              <a:t>kurallar mantıklı ve uygulanabilir olmalıdır </a:t>
            </a:r>
          </a:p>
          <a:p>
            <a:pPr eaLnBrk="1" hangingPunct="1">
              <a:lnSpc>
                <a:spcPct val="90000"/>
              </a:lnSpc>
            </a:pPr>
            <a:r>
              <a:rPr lang="tr-TR" sz="2400" smtClean="0">
                <a:latin typeface="+mj-lt"/>
              </a:rPr>
              <a:t>kurallar çocuğun yaşına uygun olmalıdır “ 4 ve11 yaşında ki çocukların uyku saatini farklı belirlemek” gibi</a:t>
            </a:r>
          </a:p>
          <a:p>
            <a:pPr eaLnBrk="1" hangingPunct="1">
              <a:lnSpc>
                <a:spcPct val="90000"/>
              </a:lnSpc>
            </a:pPr>
            <a:r>
              <a:rPr lang="tr-TR" sz="2400" smtClean="0">
                <a:latin typeface="+mj-lt"/>
              </a:rPr>
              <a:t>kurallar tutarlı bir şekilde uygulanmalıdır. Ebeveynlerin ruh haline göre değişmemelidir. Özel durumlarda beraber karar vererek esneyebilir.</a:t>
            </a:r>
          </a:p>
          <a:p>
            <a:pPr eaLnBrk="1" hangingPunct="1">
              <a:lnSpc>
                <a:spcPct val="90000"/>
              </a:lnSpc>
            </a:pPr>
            <a:r>
              <a:rPr lang="tr-TR" sz="2400" smtClean="0">
                <a:latin typeface="+mj-lt"/>
              </a:rPr>
              <a:t>Kurallardan herkes haberdar olmalıdır. </a:t>
            </a:r>
          </a:p>
          <a:p>
            <a:pPr eaLnBrk="1" hangingPunct="1">
              <a:lnSpc>
                <a:spcPct val="90000"/>
              </a:lnSpc>
            </a:pPr>
            <a:r>
              <a:rPr lang="tr-TR" sz="2400" smtClean="0">
                <a:latin typeface="+mj-lt"/>
              </a:rPr>
              <a:t>Öncelikli kuralları tespit edin. Çok fazla kural koymayın</a:t>
            </a:r>
          </a:p>
          <a:p>
            <a:pPr eaLnBrk="1" hangingPunct="1">
              <a:lnSpc>
                <a:spcPct val="90000"/>
              </a:lnSpc>
            </a:pPr>
            <a:r>
              <a:rPr lang="tr-TR" sz="2400" smtClean="0">
                <a:latin typeface="+mj-lt"/>
              </a:rPr>
              <a:t>Kuralların nedenlerini anlatın. Uyulmazsa sonuçlarını anlatın.</a:t>
            </a:r>
          </a:p>
          <a:p>
            <a:pPr eaLnBrk="1" hangingPunct="1">
              <a:lnSpc>
                <a:spcPct val="90000"/>
              </a:lnSpc>
            </a:pPr>
            <a:r>
              <a:rPr lang="tr-TR" sz="2400" smtClean="0">
                <a:latin typeface="+mj-lt"/>
              </a:rPr>
              <a:t>Çocuğunuz kurallara uyduğunda onu hemen takdir edin.</a:t>
            </a:r>
          </a:p>
          <a:p>
            <a:pPr eaLnBrk="1" hangingPunct="1">
              <a:lnSpc>
                <a:spcPct val="90000"/>
              </a:lnSpc>
            </a:pPr>
            <a:r>
              <a:rPr lang="tr-TR" sz="2400" smtClean="0">
                <a:latin typeface="+mj-lt"/>
              </a:rPr>
              <a:t>Çocuğunuza model olun.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tr-TR" smtClean="0"/>
              <a:t>ÖRNEK OLMAK</a:t>
            </a:r>
          </a:p>
        </p:txBody>
      </p:sp>
      <p:sp>
        <p:nvSpPr>
          <p:cNvPr id="8195" name="Rectangle 3"/>
          <p:cNvSpPr>
            <a:spLocks noGrp="1" noChangeArrowheads="1"/>
          </p:cNvSpPr>
          <p:nvPr>
            <p:ph type="body" idx="1"/>
          </p:nvPr>
        </p:nvSpPr>
        <p:spPr/>
        <p:txBody>
          <a:bodyPr>
            <a:normAutofit lnSpcReduction="10000"/>
          </a:bodyPr>
          <a:lstStyle/>
          <a:p>
            <a:pPr algn="ctr" eaLnBrk="1" hangingPunct="1"/>
            <a:r>
              <a:rPr lang="tr-TR" sz="2800" smtClean="0">
                <a:latin typeface="+mj-lt"/>
              </a:rPr>
              <a:t>Hepimizin bildiği gibi çocuklar çok iyi birer gözlemcidir. O yüzdendir ki çocuklarımıza davranışlarımızla model, örnek olmalıyız. Çocuğumuzun ne yapmasını istiyorsak, önce biz yapmalıyız. </a:t>
            </a:r>
            <a:r>
              <a:rPr lang="tr-TR" sz="2800" b="1" u="sng" smtClean="0">
                <a:latin typeface="+mj-lt"/>
              </a:rPr>
              <a:t>Örnek olmak</a:t>
            </a:r>
            <a:r>
              <a:rPr lang="tr-TR" sz="2800" smtClean="0">
                <a:latin typeface="+mj-lt"/>
              </a:rPr>
              <a:t> da çocuğumuzdan istediğimiz davranışları öğretmenin bir yoludur</a:t>
            </a:r>
            <a:r>
              <a:rPr lang="tr-TR" sz="2800" b="1" smtClean="0">
                <a:latin typeface="+mj-lt"/>
              </a:rPr>
              <a:t>.  KENDİNİZİ BİR DÜŞÜNDÜĞÜNÜZDE, ÇOCUĞUNUZUN SİZİ MODEL ALARAK YAPTIĞI DAVRANIŞLAR VAR MI?</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57200" y="765175"/>
            <a:ext cx="8229600" cy="5360988"/>
          </a:xfrm>
        </p:spPr>
        <p:txBody>
          <a:bodyPr/>
          <a:lstStyle/>
          <a:p>
            <a:pPr algn="ctr" eaLnBrk="1" hangingPunct="1"/>
            <a:r>
              <a:rPr lang="tr-TR" b="1" smtClean="0">
                <a:latin typeface="+mj-lt"/>
              </a:rPr>
              <a:t>PEKİ, ÇOCUĞUNUZDAN BEKLEDİĞİNİZ OLUMLU DAVRANIŞLARLA İLGİLİ ÖRNEK DAVRANIŞLARI SİZ YAPABİLİYOR MUSUNUZ? </a:t>
            </a:r>
            <a:endParaRPr lang="tr-TR" smtClean="0">
              <a:latin typeface="+mj-lt"/>
            </a:endParaRPr>
          </a:p>
          <a:p>
            <a:pPr algn="ctr" eaLnBrk="1" hangingPunct="1"/>
            <a:r>
              <a:rPr lang="tr-TR" smtClean="0">
                <a:latin typeface="+mj-lt"/>
              </a:rPr>
              <a:t>Yalan söylememe</a:t>
            </a:r>
          </a:p>
          <a:p>
            <a:pPr algn="ctr" eaLnBrk="1" hangingPunct="1"/>
            <a:r>
              <a:rPr lang="tr-TR" smtClean="0">
                <a:latin typeface="+mj-lt"/>
              </a:rPr>
              <a:t>Verilen sözleri tutma</a:t>
            </a:r>
          </a:p>
          <a:p>
            <a:pPr algn="ctr" eaLnBrk="1" hangingPunct="1"/>
            <a:r>
              <a:rPr lang="tr-TR" smtClean="0">
                <a:latin typeface="+mj-lt"/>
              </a:rPr>
              <a:t>Tabağındaki yemeği bitirmeme , gibi…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200" y="332656"/>
            <a:ext cx="8229600" cy="6191969"/>
          </a:xfrm>
        </p:spPr>
        <p:txBody>
          <a:bodyPr>
            <a:normAutofit lnSpcReduction="10000"/>
          </a:bodyPr>
          <a:lstStyle/>
          <a:p>
            <a:pPr eaLnBrk="1" hangingPunct="1">
              <a:lnSpc>
                <a:spcPct val="80000"/>
              </a:lnSpc>
              <a:buNone/>
              <a:defRPr/>
            </a:pPr>
            <a:r>
              <a:rPr lang="tr-TR" sz="2000" dirty="0" smtClean="0"/>
              <a:t> </a:t>
            </a:r>
            <a:r>
              <a:rPr lang="tr-TR" sz="2800" b="1" dirty="0" smtClean="0"/>
              <a:t>6. Kurallarınızda ve ilişkilerinizde devamlılık gösterin </a:t>
            </a:r>
          </a:p>
          <a:p>
            <a:pPr eaLnBrk="1" hangingPunct="1">
              <a:lnSpc>
                <a:spcPct val="80000"/>
              </a:lnSpc>
              <a:defRPr/>
            </a:pPr>
            <a:r>
              <a:rPr lang="tr-TR" sz="2000" dirty="0" smtClean="0"/>
              <a:t>Gerekli olduğuna inandığınız bir kısıtlamayı, </a:t>
            </a:r>
            <a:r>
              <a:rPr lang="tr-TR" sz="2000" dirty="0" err="1" smtClean="0"/>
              <a:t>çoucuğunuzun</a:t>
            </a:r>
            <a:r>
              <a:rPr lang="tr-TR" sz="2000" dirty="0" smtClean="0"/>
              <a:t> ‘yalvarmalarıyla' değiştirmeyin. Kuralların devamlılığı olmalıdır, yoksa çocuğunuz kurallarınızı hiç ciddiye almaz. Gerektiği durumlarda siz kendi koyduğunuz kuralları çocuğunuzla konuşarak değiştirebilirsiniz, kendi koyduğunuz kuralların esiri olmayın. Gerektiğinde değiştirin. Bu durumun neden gerektiğini ona açıklayın.</a:t>
            </a:r>
          </a:p>
          <a:p>
            <a:pPr eaLnBrk="1" hangingPunct="1">
              <a:lnSpc>
                <a:spcPct val="80000"/>
              </a:lnSpc>
              <a:defRPr/>
            </a:pPr>
            <a:endParaRPr lang="tr-TR" sz="2000" dirty="0" smtClean="0"/>
          </a:p>
          <a:p>
            <a:pPr eaLnBrk="1" hangingPunct="1">
              <a:lnSpc>
                <a:spcPct val="80000"/>
              </a:lnSpc>
              <a:buNone/>
              <a:defRPr/>
            </a:pPr>
            <a:r>
              <a:rPr lang="tr-TR" sz="2800" b="1" dirty="0" smtClean="0"/>
              <a:t>7.Yaşamını planlayın </a:t>
            </a:r>
            <a:endParaRPr lang="tr-TR" sz="2800" dirty="0" smtClean="0"/>
          </a:p>
          <a:p>
            <a:pPr eaLnBrk="1" hangingPunct="1">
              <a:lnSpc>
                <a:spcPct val="80000"/>
              </a:lnSpc>
              <a:defRPr/>
            </a:pPr>
            <a:r>
              <a:rPr lang="tr-TR" sz="2000" dirty="0" smtClean="0"/>
              <a:t>Çocuk gün içinde ne yapacağını bilsin. Çocuk ne zaman yemek yiyeceğini, ne kadar TV seyretmeye izinli olduğunu, ne zaman yatması gerektiğini bilsin. Bu programı birlikte hazırlayın.</a:t>
            </a:r>
          </a:p>
          <a:p>
            <a:pPr eaLnBrk="1" hangingPunct="1">
              <a:lnSpc>
                <a:spcPct val="80000"/>
              </a:lnSpc>
              <a:defRPr/>
            </a:pPr>
            <a:endParaRPr lang="tr-TR" sz="2000" dirty="0" smtClean="0"/>
          </a:p>
          <a:p>
            <a:pPr eaLnBrk="1" hangingPunct="1">
              <a:lnSpc>
                <a:spcPct val="80000"/>
              </a:lnSpc>
              <a:buNone/>
              <a:defRPr/>
            </a:pPr>
            <a:r>
              <a:rPr lang="tr-TR" sz="2800" b="1" dirty="0" smtClean="0"/>
              <a:t>8.  Birlikte olduğunuz zamanı kaliteli hale getirin </a:t>
            </a:r>
            <a:endParaRPr lang="tr-TR" sz="2800" dirty="0" smtClean="0"/>
          </a:p>
          <a:p>
            <a:pPr eaLnBrk="1" hangingPunct="1">
              <a:lnSpc>
                <a:spcPct val="80000"/>
              </a:lnSpc>
              <a:defRPr/>
            </a:pPr>
            <a:r>
              <a:rPr lang="tr-TR" sz="2000" dirty="0" smtClean="0"/>
              <a:t>Çocuklarınızla zaman geçirin,onlarla oynayın, konuşun, spor yapın, yemek yiyin. Unutmayın, çocuklar sizinle zaman harcarken, sizi örnek alarak, yeni ve doğru davranışlar öğreneceklerdir.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457200" y="332656"/>
            <a:ext cx="7467600" cy="6141296"/>
          </a:xfrm>
        </p:spPr>
        <p:txBody>
          <a:bodyPr/>
          <a:lstStyle/>
          <a:p>
            <a:pPr eaLnBrk="1" hangingPunct="1">
              <a:lnSpc>
                <a:spcPct val="80000"/>
              </a:lnSpc>
              <a:defRPr/>
            </a:pPr>
            <a:r>
              <a:rPr lang="en-US" sz="2800" b="1" dirty="0" smtClean="0"/>
              <a:t>Yemek </a:t>
            </a:r>
            <a:r>
              <a:rPr lang="en-US" sz="2800" b="1" dirty="0" err="1" smtClean="0"/>
              <a:t>pişirmek</a:t>
            </a:r>
            <a:r>
              <a:rPr lang="en-US" sz="2800" b="1" dirty="0" smtClean="0"/>
              <a:t>:</a:t>
            </a:r>
            <a:r>
              <a:rPr lang="en-US" sz="1800" dirty="0" smtClean="0"/>
              <a:t>.</a:t>
            </a: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b="1" dirty="0" smtClean="0"/>
              <a:t/>
            </a:r>
            <a:br>
              <a:rPr lang="en-US" sz="2000" b="1" dirty="0" smtClean="0"/>
            </a:br>
            <a:endParaRPr lang="tr-TR" sz="2000" b="1" dirty="0" smtClean="0"/>
          </a:p>
        </p:txBody>
      </p:sp>
      <p:pic>
        <p:nvPicPr>
          <p:cNvPr id="3" name="2 Resim" descr="yemek-yapan-anne-gurme.jpg"/>
          <p:cNvPicPr>
            <a:picLocks noChangeAspect="1"/>
          </p:cNvPicPr>
          <p:nvPr/>
        </p:nvPicPr>
        <p:blipFill>
          <a:blip r:embed="rId2" cstate="print"/>
          <a:stretch>
            <a:fillRect/>
          </a:stretch>
        </p:blipFill>
        <p:spPr>
          <a:xfrm>
            <a:off x="4716016" y="1268760"/>
            <a:ext cx="3960440" cy="4280196"/>
          </a:xfrm>
          <a:prstGeom prst="rect">
            <a:avLst/>
          </a:prstGeom>
        </p:spPr>
      </p:pic>
      <p:sp>
        <p:nvSpPr>
          <p:cNvPr id="4" name="3 Dikdörtgen"/>
          <p:cNvSpPr/>
          <p:nvPr/>
        </p:nvSpPr>
        <p:spPr>
          <a:xfrm>
            <a:off x="395536" y="908720"/>
            <a:ext cx="4104456" cy="5355312"/>
          </a:xfrm>
          <a:prstGeom prst="rect">
            <a:avLst/>
          </a:prstGeom>
        </p:spPr>
        <p:txBody>
          <a:bodyPr wrap="square">
            <a:spAutoFit/>
          </a:bodyPr>
          <a:lstStyle/>
          <a:p>
            <a:r>
              <a:rPr lang="en-US" dirty="0"/>
              <a:t>Yemek hazırlığı hem çocuğunuzla keyifli zaman geçirdiğiniz hem de yeni bilgi ve becerilerin öğrenildiği bir etkinliğe dönüşebilir</a:t>
            </a:r>
            <a:r>
              <a:rPr lang="en-US"/>
              <a:t>. </a:t>
            </a:r>
            <a:endParaRPr lang="tr-TR" smtClean="0"/>
          </a:p>
          <a:p>
            <a:pPr>
              <a:buFont typeface="Arial" pitchFamily="34" charset="0"/>
              <a:buChar char="•"/>
            </a:pPr>
            <a:r>
              <a:rPr lang="en-US" smtClean="0"/>
              <a:t>Yemek </a:t>
            </a:r>
            <a:r>
              <a:rPr lang="en-US" dirty="0"/>
              <a:t>pişirirken önce hangi yemeğin yapılacağına karar vermek, </a:t>
            </a:r>
            <a:r>
              <a:rPr lang="en-US"/>
              <a:t>sonra </a:t>
            </a:r>
            <a:endParaRPr lang="tr-TR" smtClean="0"/>
          </a:p>
          <a:p>
            <a:pPr>
              <a:buFont typeface="Arial" pitchFamily="34" charset="0"/>
              <a:buChar char="•"/>
            </a:pPr>
            <a:r>
              <a:rPr lang="en-US" smtClean="0"/>
              <a:t>gereken </a:t>
            </a:r>
            <a:r>
              <a:rPr lang="en-US" dirty="0"/>
              <a:t>malzemeleri listelemek ve gerekli miktarları ayarlamak daha sonra </a:t>
            </a:r>
            <a:r>
              <a:rPr lang="en-US"/>
              <a:t>ise </a:t>
            </a:r>
            <a:endParaRPr lang="tr-TR" smtClean="0"/>
          </a:p>
          <a:p>
            <a:pPr>
              <a:buFont typeface="Arial" pitchFamily="34" charset="0"/>
              <a:buChar char="•"/>
            </a:pPr>
            <a:r>
              <a:rPr lang="en-US" smtClean="0"/>
              <a:t>tarife </a:t>
            </a:r>
            <a:r>
              <a:rPr lang="en-US" dirty="0"/>
              <a:t>göre yemeği hazırlamak için planlama organizasyon becerilerine ihtiyaç vardır</a:t>
            </a:r>
            <a:r>
              <a:rPr lang="en-US"/>
              <a:t>. </a:t>
            </a:r>
            <a:endParaRPr lang="tr-TR" smtClean="0"/>
          </a:p>
          <a:p>
            <a:pPr>
              <a:buFont typeface="Arial" pitchFamily="34" charset="0"/>
              <a:buChar char="•"/>
            </a:pPr>
            <a:r>
              <a:rPr lang="en-US" smtClean="0"/>
              <a:t>Bunun </a:t>
            </a:r>
            <a:r>
              <a:rPr lang="en-US" dirty="0"/>
              <a:t>yanı sıra yemek yapmak için kullanılacak malzemelerin miktarlarını ayarlamak okulda öğrenilen ölçü birimlerini tekrarlamak ve pekiştirmek için de güzel bir fırsattır</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57200" y="765175"/>
            <a:ext cx="8229600" cy="4752057"/>
          </a:xfrm>
        </p:spPr>
        <p:txBody>
          <a:bodyPr>
            <a:normAutofit fontScale="92500" lnSpcReduction="10000"/>
          </a:bodyPr>
          <a:lstStyle/>
          <a:p>
            <a:pPr eaLnBrk="1" hangingPunct="1">
              <a:lnSpc>
                <a:spcPct val="80000"/>
              </a:lnSpc>
              <a:buFontTx/>
              <a:buNone/>
              <a:defRPr/>
            </a:pPr>
            <a:endParaRPr lang="tr-TR" sz="2000" b="1" dirty="0" smtClean="0"/>
          </a:p>
          <a:p>
            <a:pPr eaLnBrk="1" hangingPunct="1">
              <a:lnSpc>
                <a:spcPct val="80000"/>
              </a:lnSpc>
              <a:defRPr/>
            </a:pPr>
            <a:endParaRPr lang="tr-TR" sz="2000" b="1" dirty="0" smtClean="0"/>
          </a:p>
          <a:p>
            <a:pPr eaLnBrk="1" hangingPunct="1">
              <a:lnSpc>
                <a:spcPct val="80000"/>
              </a:lnSpc>
              <a:defRPr/>
            </a:pPr>
            <a:endParaRPr lang="tr-TR" sz="2000" b="1" dirty="0" smtClean="0"/>
          </a:p>
          <a:p>
            <a:pPr eaLnBrk="1" hangingPunct="1">
              <a:lnSpc>
                <a:spcPct val="80000"/>
              </a:lnSpc>
              <a:buNone/>
              <a:defRPr/>
            </a:pPr>
            <a:r>
              <a:rPr lang="en-US" sz="2800" b="1" dirty="0" smtClean="0"/>
              <a:t>Kazandırdığı beceriler: </a:t>
            </a:r>
            <a:r>
              <a:rPr lang="en-US" sz="2000" dirty="0" smtClean="0"/>
              <a:t>Planlama, olayları sıralama (önce-sonra kavramı), ölçülerin kullanımı, ince motor becerileri (basit şeyleri doğramak, karıştırmak, hamura şekil vermek vb.).</a:t>
            </a:r>
            <a:r>
              <a:rPr lang="en-US" sz="2000" smtClean="0"/>
              <a:t/>
            </a:r>
            <a:br>
              <a:rPr lang="en-US" sz="2000" smtClean="0"/>
            </a:br>
            <a:endParaRPr lang="tr-TR" sz="2000" smtClean="0"/>
          </a:p>
          <a:p>
            <a:pPr eaLnBrk="1" hangingPunct="1">
              <a:lnSpc>
                <a:spcPct val="80000"/>
              </a:lnSpc>
              <a:buNone/>
              <a:defRPr/>
            </a:pPr>
            <a:r>
              <a:rPr lang="en-US" sz="2000" b="1" smtClean="0"/>
              <a:t>Alışveriş </a:t>
            </a:r>
            <a:r>
              <a:rPr lang="en-US" sz="2000" b="1" dirty="0" smtClean="0"/>
              <a:t>oyunu: </a:t>
            </a:r>
            <a:r>
              <a:rPr lang="en-US" sz="2000" dirty="0" smtClean="0"/>
              <a:t>Evde çocuğunuzla birlikte marketlerin alışveriş kataloglarını kullanarak alışveriş oyunu oynamak para kavramının öğrenilmesinde yardımcı olur</a:t>
            </a:r>
            <a:r>
              <a:rPr lang="en-US" sz="2000" smtClean="0"/>
              <a:t>. </a:t>
            </a:r>
            <a:endParaRPr lang="tr-TR" sz="2000" smtClean="0"/>
          </a:p>
          <a:p>
            <a:pPr eaLnBrk="1" hangingPunct="1">
              <a:lnSpc>
                <a:spcPct val="80000"/>
              </a:lnSpc>
              <a:buNone/>
              <a:defRPr/>
            </a:pPr>
            <a:r>
              <a:rPr lang="en-US" sz="2000" smtClean="0"/>
              <a:t>Gerçek </a:t>
            </a:r>
            <a:r>
              <a:rPr lang="en-US" sz="2000" dirty="0" smtClean="0"/>
              <a:t>paraları oyuna katıp listeden alınacakları seçip “bakalım bunlar ne kadar tuttu ve paramız yetiyor mu, ya da bunları aldıktan sonra ne kadar para üstü almamız gerekir” gibi hesaplamaları </a:t>
            </a:r>
            <a:r>
              <a:rPr lang="en-US" sz="2000" smtClean="0"/>
              <a:t>yapabilirsiniz.</a:t>
            </a:r>
            <a:endParaRPr lang="tr-TR" sz="2000" smtClean="0"/>
          </a:p>
          <a:p>
            <a:pPr eaLnBrk="1" hangingPunct="1">
              <a:lnSpc>
                <a:spcPct val="80000"/>
              </a:lnSpc>
              <a:buNone/>
              <a:defRPr/>
            </a:pPr>
            <a:r>
              <a:rPr lang="en-US" sz="2000" smtClean="0"/>
              <a:t> </a:t>
            </a:r>
            <a:r>
              <a:rPr lang="en-US" sz="2000" dirty="0" smtClean="0"/>
              <a:t>Evdeki pratiklerden sonra oyunu markete gidip gerçek hayata geçirebilirsiniz. Böylece çocuğunuzun hem basit matematik hesaplamaları yapmasına hem para kavramını öğrenmesine hem de bilinçli tüketim hakkında bilgi sahibi olmasına yardımcı olabilirsiniz.</a:t>
            </a:r>
            <a:br>
              <a:rPr lang="en-US" sz="2000" dirty="0" smtClean="0"/>
            </a:br>
            <a:r>
              <a:rPr lang="en-US" sz="2000" dirty="0" smtClean="0"/>
              <a:t/>
            </a:r>
            <a:br>
              <a:rPr lang="en-US" sz="2000" dirty="0" smtClean="0"/>
            </a:br>
            <a:r>
              <a:rPr lang="en-US" sz="2000" dirty="0" smtClean="0"/>
              <a:t>Kazandırdığı beceriler: Zihinden işlem yapma, para kavramı </a:t>
            </a:r>
            <a:endParaRPr lang="tr-TR" sz="20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68313" y="260648"/>
            <a:ext cx="8136135" cy="6120680"/>
          </a:xfrm>
        </p:spPr>
        <p:txBody>
          <a:bodyPr>
            <a:normAutofit fontScale="25000" lnSpcReduction="20000"/>
          </a:bodyPr>
          <a:lstStyle/>
          <a:p>
            <a:pPr eaLnBrk="1" hangingPunct="1">
              <a:lnSpc>
                <a:spcPct val="80000"/>
              </a:lnSpc>
              <a:defRPr/>
            </a:pPr>
            <a:endParaRPr lang="tr-TR" sz="11200" b="1" smtClean="0"/>
          </a:p>
          <a:p>
            <a:pPr eaLnBrk="1" hangingPunct="1">
              <a:lnSpc>
                <a:spcPct val="80000"/>
              </a:lnSpc>
              <a:defRPr/>
            </a:pPr>
            <a:r>
              <a:rPr lang="en-US" sz="11200" b="1" smtClean="0"/>
              <a:t>Birlikte </a:t>
            </a:r>
            <a:r>
              <a:rPr lang="en-US" sz="11200" b="1" dirty="0" err="1" smtClean="0"/>
              <a:t>Çalışmak</a:t>
            </a:r>
            <a:r>
              <a:rPr lang="en-US" sz="11200" b="1" dirty="0" smtClean="0"/>
              <a:t>:</a:t>
            </a:r>
            <a:r>
              <a:rPr lang="en-US" sz="2000" b="1" dirty="0" smtClean="0"/>
              <a:t/>
            </a:r>
            <a:br>
              <a:rPr lang="en-US" sz="2000" b="1" dirty="0" smtClean="0"/>
            </a:br>
            <a:r>
              <a:rPr lang="en-US" sz="2000" dirty="0" smtClean="0"/>
              <a:t/>
            </a:r>
            <a:br>
              <a:rPr lang="en-US" sz="2000" dirty="0" smtClean="0"/>
            </a:br>
            <a:endParaRPr lang="tr-TR" sz="2000" dirty="0" smtClean="0"/>
          </a:p>
          <a:p>
            <a:pPr>
              <a:lnSpc>
                <a:spcPct val="80000"/>
              </a:lnSpc>
              <a:defRPr/>
            </a:pPr>
            <a:r>
              <a:rPr lang="en-US" sz="7200" dirty="0" err="1" smtClean="0"/>
              <a:t>Ailece</a:t>
            </a:r>
            <a:r>
              <a:rPr lang="en-US" sz="7200" dirty="0" smtClean="0"/>
              <a:t> </a:t>
            </a:r>
            <a:r>
              <a:rPr lang="en-US" sz="7200" dirty="0" err="1" smtClean="0"/>
              <a:t>yapılacak</a:t>
            </a:r>
            <a:r>
              <a:rPr lang="en-US" sz="7200" dirty="0" smtClean="0"/>
              <a:t> </a:t>
            </a:r>
            <a:r>
              <a:rPr lang="en-US" sz="7200" dirty="0" err="1" smtClean="0"/>
              <a:t>işlerin</a:t>
            </a:r>
            <a:r>
              <a:rPr lang="en-US" sz="7200" dirty="0" smtClean="0"/>
              <a:t> bir </a:t>
            </a:r>
            <a:r>
              <a:rPr lang="en-US" sz="7200" dirty="0" err="1" smtClean="0"/>
              <a:t>listesini</a:t>
            </a:r>
            <a:endParaRPr lang="tr-TR" sz="7200" dirty="0" smtClean="0"/>
          </a:p>
          <a:p>
            <a:pPr>
              <a:lnSpc>
                <a:spcPct val="80000"/>
              </a:lnSpc>
              <a:buNone/>
              <a:defRPr/>
            </a:pPr>
            <a:r>
              <a:rPr lang="en-US" sz="7200" dirty="0" smtClean="0"/>
              <a:t> </a:t>
            </a:r>
            <a:r>
              <a:rPr lang="en-US" sz="7200" dirty="0" err="1" smtClean="0"/>
              <a:t>çıkarıp</a:t>
            </a:r>
            <a:r>
              <a:rPr lang="en-US" sz="7200" dirty="0" smtClean="0"/>
              <a:t>, o </a:t>
            </a:r>
            <a:r>
              <a:rPr lang="en-US" sz="7200" dirty="0" err="1" smtClean="0"/>
              <a:t>günün</a:t>
            </a:r>
            <a:r>
              <a:rPr lang="en-US" sz="7200" dirty="0" smtClean="0"/>
              <a:t> </a:t>
            </a:r>
            <a:r>
              <a:rPr lang="en-US" sz="7200" dirty="0" err="1" smtClean="0"/>
              <a:t>projesini</a:t>
            </a:r>
            <a:r>
              <a:rPr lang="en-US" sz="7200" dirty="0" smtClean="0"/>
              <a:t> </a:t>
            </a:r>
            <a:r>
              <a:rPr lang="en-US" sz="7200" dirty="0" err="1" smtClean="0"/>
              <a:t>seçin</a:t>
            </a:r>
            <a:r>
              <a:rPr lang="en-US" sz="7200" dirty="0" smtClean="0"/>
              <a:t>; </a:t>
            </a:r>
            <a:endParaRPr lang="tr-TR" sz="7200" dirty="0" smtClean="0"/>
          </a:p>
          <a:p>
            <a:pPr>
              <a:lnSpc>
                <a:spcPct val="80000"/>
              </a:lnSpc>
              <a:buNone/>
              <a:defRPr/>
            </a:pPr>
            <a:r>
              <a:rPr lang="en-US" sz="7200" dirty="0" smtClean="0"/>
              <a:t>“</a:t>
            </a:r>
            <a:r>
              <a:rPr lang="en-US" sz="7200" dirty="0" err="1" smtClean="0"/>
              <a:t>dolapların</a:t>
            </a:r>
            <a:r>
              <a:rPr lang="en-US" sz="7200" dirty="0" smtClean="0"/>
              <a:t> </a:t>
            </a:r>
            <a:r>
              <a:rPr lang="en-US" sz="7200" dirty="0" err="1" smtClean="0"/>
              <a:t>düzenlenmesi</a:t>
            </a:r>
            <a:r>
              <a:rPr lang="en-US" sz="7200" dirty="0" smtClean="0"/>
              <a:t>, </a:t>
            </a:r>
            <a:r>
              <a:rPr lang="en-US" sz="7200" dirty="0" err="1" smtClean="0"/>
              <a:t>eski</a:t>
            </a:r>
            <a:r>
              <a:rPr lang="en-US" sz="7200" dirty="0" smtClean="0"/>
              <a:t> </a:t>
            </a:r>
            <a:endParaRPr lang="tr-TR" sz="7200" dirty="0" smtClean="0"/>
          </a:p>
          <a:p>
            <a:pPr>
              <a:lnSpc>
                <a:spcPct val="80000"/>
              </a:lnSpc>
              <a:buNone/>
              <a:defRPr/>
            </a:pPr>
            <a:r>
              <a:rPr lang="en-US" sz="7200" dirty="0" err="1" smtClean="0"/>
              <a:t>eşyaların</a:t>
            </a:r>
            <a:r>
              <a:rPr lang="en-US" sz="7200" dirty="0" smtClean="0"/>
              <a:t> </a:t>
            </a:r>
            <a:r>
              <a:rPr lang="en-US" sz="7200" dirty="0" err="1" smtClean="0"/>
              <a:t>ayrılması</a:t>
            </a:r>
            <a:r>
              <a:rPr lang="en-US" sz="7200" dirty="0" smtClean="0"/>
              <a:t>” </a:t>
            </a:r>
            <a:r>
              <a:rPr lang="en-US" sz="7200" smtClean="0"/>
              <a:t>gibi.</a:t>
            </a:r>
            <a:endParaRPr lang="tr-TR" sz="7200" smtClean="0"/>
          </a:p>
          <a:p>
            <a:pPr>
              <a:lnSpc>
                <a:spcPct val="80000"/>
              </a:lnSpc>
              <a:defRPr/>
            </a:pPr>
            <a:r>
              <a:rPr lang="en-US" sz="7200" smtClean="0"/>
              <a:t> </a:t>
            </a:r>
            <a:r>
              <a:rPr lang="en-US" sz="7200" dirty="0" err="1" smtClean="0"/>
              <a:t>İşin</a:t>
            </a:r>
            <a:r>
              <a:rPr lang="en-US" sz="7200" dirty="0" smtClean="0"/>
              <a:t> </a:t>
            </a:r>
            <a:r>
              <a:rPr lang="en-US" sz="7200" err="1" smtClean="0"/>
              <a:t>nasıl</a:t>
            </a:r>
            <a:r>
              <a:rPr lang="en-US" sz="7200" smtClean="0"/>
              <a:t> yapılacağını birlikte </a:t>
            </a:r>
            <a:endParaRPr lang="tr-TR" sz="7200" smtClean="0"/>
          </a:p>
          <a:p>
            <a:pPr>
              <a:lnSpc>
                <a:spcPct val="80000"/>
              </a:lnSpc>
              <a:buNone/>
              <a:defRPr/>
            </a:pPr>
            <a:r>
              <a:rPr lang="en-US" sz="7200" smtClean="0"/>
              <a:t>adım adım</a:t>
            </a:r>
            <a:r>
              <a:rPr lang="tr-TR" sz="7200" dirty="0" smtClean="0"/>
              <a:t> </a:t>
            </a:r>
            <a:r>
              <a:rPr lang="en-US" sz="7200" smtClean="0"/>
              <a:t>planlayın</a:t>
            </a:r>
            <a:r>
              <a:rPr lang="en-US" sz="7200" dirty="0" smtClean="0"/>
              <a:t>. </a:t>
            </a:r>
            <a:r>
              <a:rPr lang="en-US" sz="7200" err="1" smtClean="0"/>
              <a:t>İhtiyaç</a:t>
            </a:r>
            <a:r>
              <a:rPr lang="en-US" sz="7200" smtClean="0"/>
              <a:t> duyulan</a:t>
            </a:r>
            <a:endParaRPr lang="tr-TR" sz="7200" smtClean="0"/>
          </a:p>
          <a:p>
            <a:pPr>
              <a:lnSpc>
                <a:spcPct val="80000"/>
              </a:lnSpc>
              <a:buNone/>
              <a:defRPr/>
            </a:pPr>
            <a:r>
              <a:rPr lang="en-US" sz="7200" smtClean="0"/>
              <a:t> </a:t>
            </a:r>
            <a:r>
              <a:rPr lang="en-US" sz="7200" err="1" smtClean="0"/>
              <a:t>malzemeler</a:t>
            </a:r>
            <a:r>
              <a:rPr lang="en-US" sz="7200" smtClean="0"/>
              <a:t> (</a:t>
            </a:r>
            <a:r>
              <a:rPr lang="en-US" sz="7200" dirty="0" err="1" smtClean="0"/>
              <a:t>temizlik</a:t>
            </a:r>
            <a:r>
              <a:rPr lang="en-US" sz="7200" dirty="0" smtClean="0"/>
              <a:t> için </a:t>
            </a:r>
            <a:r>
              <a:rPr lang="en-US" sz="7200" dirty="0" err="1" smtClean="0"/>
              <a:t>deterjan</a:t>
            </a:r>
            <a:r>
              <a:rPr lang="en-US" sz="7200" smtClean="0"/>
              <a:t>, </a:t>
            </a:r>
            <a:endParaRPr lang="tr-TR" sz="7200" smtClean="0"/>
          </a:p>
          <a:p>
            <a:pPr>
              <a:lnSpc>
                <a:spcPct val="80000"/>
              </a:lnSpc>
              <a:buNone/>
              <a:defRPr/>
            </a:pPr>
            <a:r>
              <a:rPr lang="en-US" sz="7200" smtClean="0"/>
              <a:t>bez, eski</a:t>
            </a:r>
            <a:r>
              <a:rPr lang="tr-TR" sz="7200" dirty="0" smtClean="0"/>
              <a:t> </a:t>
            </a:r>
            <a:r>
              <a:rPr lang="en-US" sz="7200" smtClean="0"/>
              <a:t>eşyaları </a:t>
            </a:r>
            <a:r>
              <a:rPr lang="en-US" sz="7200" dirty="0" err="1" smtClean="0"/>
              <a:t>koymak</a:t>
            </a:r>
            <a:r>
              <a:rPr lang="en-US" sz="7200" dirty="0" smtClean="0"/>
              <a:t> için </a:t>
            </a:r>
            <a:r>
              <a:rPr lang="en-US" sz="7200" dirty="0" err="1" smtClean="0"/>
              <a:t>kutu</a:t>
            </a:r>
            <a:r>
              <a:rPr lang="en-US" sz="7200" dirty="0" smtClean="0"/>
              <a:t> </a:t>
            </a:r>
            <a:r>
              <a:rPr lang="en-US" sz="7200" dirty="0" err="1" smtClean="0"/>
              <a:t>vb</a:t>
            </a:r>
            <a:r>
              <a:rPr lang="en-US" sz="7200" dirty="0" smtClean="0"/>
              <a:t>), </a:t>
            </a:r>
            <a:endParaRPr lang="tr-TR" sz="7200" dirty="0" smtClean="0"/>
          </a:p>
          <a:p>
            <a:pPr>
              <a:lnSpc>
                <a:spcPct val="80000"/>
              </a:lnSpc>
              <a:buNone/>
              <a:defRPr/>
            </a:pPr>
            <a:r>
              <a:rPr lang="en-US" sz="7200" dirty="0" err="1" smtClean="0"/>
              <a:t>herkesin</a:t>
            </a:r>
            <a:r>
              <a:rPr lang="en-US" sz="7200" dirty="0" smtClean="0"/>
              <a:t> </a:t>
            </a:r>
            <a:r>
              <a:rPr lang="en-US" sz="7200" dirty="0" err="1" smtClean="0"/>
              <a:t>yapacağı</a:t>
            </a:r>
            <a:r>
              <a:rPr lang="en-US" sz="7200" dirty="0" smtClean="0"/>
              <a:t> </a:t>
            </a:r>
            <a:r>
              <a:rPr lang="en-US" sz="7200" dirty="0" err="1" smtClean="0"/>
              <a:t>işi</a:t>
            </a:r>
            <a:r>
              <a:rPr lang="en-US" sz="7200" dirty="0" smtClean="0"/>
              <a:t> </a:t>
            </a:r>
            <a:r>
              <a:rPr lang="en-US" sz="7200" dirty="0" err="1" smtClean="0"/>
              <a:t>belirleyin</a:t>
            </a:r>
            <a:r>
              <a:rPr lang="en-US" sz="7200" dirty="0" smtClean="0"/>
              <a:t> </a:t>
            </a:r>
            <a:endParaRPr lang="tr-TR" sz="7200" dirty="0" smtClean="0"/>
          </a:p>
          <a:p>
            <a:pPr eaLnBrk="1" hangingPunct="1">
              <a:lnSpc>
                <a:spcPct val="80000"/>
              </a:lnSpc>
              <a:defRPr/>
            </a:pPr>
            <a:endParaRPr lang="tr-TR" sz="2000" b="1" dirty="0" smtClean="0"/>
          </a:p>
          <a:p>
            <a:pPr eaLnBrk="1" hangingPunct="1">
              <a:lnSpc>
                <a:spcPct val="80000"/>
              </a:lnSpc>
              <a:defRPr/>
            </a:pPr>
            <a:endParaRPr lang="tr-TR" sz="2000" b="1" dirty="0" smtClean="0"/>
          </a:p>
          <a:p>
            <a:pPr eaLnBrk="1" hangingPunct="1">
              <a:lnSpc>
                <a:spcPct val="80000"/>
              </a:lnSpc>
              <a:defRPr/>
            </a:pPr>
            <a:endParaRPr lang="tr-TR" sz="2000" b="1" dirty="0" smtClean="0"/>
          </a:p>
          <a:p>
            <a:pPr eaLnBrk="1" hangingPunct="1">
              <a:lnSpc>
                <a:spcPct val="80000"/>
              </a:lnSpc>
              <a:buNone/>
              <a:defRPr/>
            </a:pPr>
            <a:endParaRPr lang="tr-TR" sz="9600" b="1" smtClean="0"/>
          </a:p>
          <a:p>
            <a:pPr eaLnBrk="1" hangingPunct="1">
              <a:lnSpc>
                <a:spcPct val="80000"/>
              </a:lnSpc>
              <a:buNone/>
              <a:defRPr/>
            </a:pPr>
            <a:endParaRPr lang="tr-TR" sz="9600" b="1" smtClean="0"/>
          </a:p>
          <a:p>
            <a:pPr eaLnBrk="1" hangingPunct="1">
              <a:lnSpc>
                <a:spcPct val="80000"/>
              </a:lnSpc>
              <a:buNone/>
              <a:defRPr/>
            </a:pPr>
            <a:endParaRPr lang="tr-TR" sz="9600" b="1" smtClean="0"/>
          </a:p>
          <a:p>
            <a:pPr eaLnBrk="1" hangingPunct="1">
              <a:lnSpc>
                <a:spcPct val="80000"/>
              </a:lnSpc>
              <a:buNone/>
              <a:defRPr/>
            </a:pPr>
            <a:endParaRPr lang="tr-TR" sz="9600" b="1" smtClean="0"/>
          </a:p>
          <a:p>
            <a:pPr eaLnBrk="1" hangingPunct="1">
              <a:lnSpc>
                <a:spcPct val="80000"/>
              </a:lnSpc>
              <a:buNone/>
              <a:defRPr/>
            </a:pPr>
            <a:endParaRPr lang="tr-TR" sz="9600" b="1" dirty="0" smtClean="0"/>
          </a:p>
          <a:p>
            <a:pPr eaLnBrk="1" hangingPunct="1">
              <a:lnSpc>
                <a:spcPct val="80000"/>
              </a:lnSpc>
              <a:defRPr/>
            </a:pPr>
            <a:r>
              <a:rPr lang="en-US" sz="9600" b="1" dirty="0" smtClean="0"/>
              <a:t>Kazandırdığı Beceriler: </a:t>
            </a:r>
            <a:br>
              <a:rPr lang="en-US" sz="9600" b="1" dirty="0" smtClean="0"/>
            </a:br>
            <a:r>
              <a:rPr lang="en-US" sz="9600" b="1" dirty="0" err="1" smtClean="0"/>
              <a:t>Sorumluluk</a:t>
            </a:r>
            <a:r>
              <a:rPr lang="en-US" sz="9600" b="1" dirty="0" smtClean="0"/>
              <a:t> </a:t>
            </a:r>
            <a:r>
              <a:rPr lang="en-US" sz="9600" b="1" dirty="0" err="1" smtClean="0"/>
              <a:t>almak</a:t>
            </a:r>
            <a:r>
              <a:rPr lang="en-US" sz="9600" b="1" dirty="0" smtClean="0"/>
              <a:t>, planlama-organizasyon (bir </a:t>
            </a:r>
            <a:r>
              <a:rPr lang="en-US" sz="9600" b="1" dirty="0" err="1" smtClean="0"/>
              <a:t>işi</a:t>
            </a:r>
            <a:r>
              <a:rPr lang="en-US" sz="9600" b="1" dirty="0" smtClean="0"/>
              <a:t> </a:t>
            </a:r>
            <a:r>
              <a:rPr lang="en-US" sz="9600" b="1" dirty="0" err="1" smtClean="0"/>
              <a:t>basamaklara</a:t>
            </a:r>
            <a:r>
              <a:rPr lang="en-US" sz="9600" b="1" dirty="0" smtClean="0"/>
              <a:t> </a:t>
            </a:r>
            <a:r>
              <a:rPr lang="en-US" sz="9600" b="1" dirty="0" err="1" smtClean="0"/>
              <a:t>ayırma</a:t>
            </a:r>
            <a:r>
              <a:rPr lang="en-US" sz="9600" b="1" dirty="0" smtClean="0"/>
              <a:t>), </a:t>
            </a:r>
            <a:r>
              <a:rPr lang="en-US" sz="9600" b="1" dirty="0" err="1" smtClean="0"/>
              <a:t>yardımlaşma</a:t>
            </a:r>
            <a:r>
              <a:rPr lang="en-US" sz="9600" b="1" dirty="0" smtClean="0"/>
              <a:t>.</a:t>
            </a:r>
            <a:br>
              <a:rPr lang="en-US" sz="9600" b="1" dirty="0" smtClean="0"/>
            </a:br>
            <a:r>
              <a:rPr lang="en-US" sz="9600" b="1" dirty="0" smtClean="0"/>
              <a:t/>
            </a:r>
            <a:br>
              <a:rPr lang="en-US" sz="9600" b="1" dirty="0" smtClean="0"/>
            </a:br>
            <a:endParaRPr lang="tr-TR" sz="9600" b="1" dirty="0" smtClean="0"/>
          </a:p>
        </p:txBody>
      </p:sp>
      <p:pic>
        <p:nvPicPr>
          <p:cNvPr id="3" name="2 Resim" descr="images.jpg"/>
          <p:cNvPicPr>
            <a:picLocks noChangeAspect="1"/>
          </p:cNvPicPr>
          <p:nvPr/>
        </p:nvPicPr>
        <p:blipFill>
          <a:blip r:embed="rId2" cstate="print"/>
          <a:stretch>
            <a:fillRect/>
          </a:stretch>
        </p:blipFill>
        <p:spPr>
          <a:xfrm>
            <a:off x="5220072" y="188640"/>
            <a:ext cx="3672408" cy="489654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457200" y="260648"/>
            <a:ext cx="7467600" cy="6213304"/>
          </a:xfrm>
        </p:spPr>
        <p:txBody>
          <a:bodyPr>
            <a:normAutofit fontScale="85000" lnSpcReduction="20000"/>
          </a:bodyPr>
          <a:lstStyle/>
          <a:p>
            <a:pPr lvl="2">
              <a:lnSpc>
                <a:spcPct val="80000"/>
              </a:lnSpc>
              <a:defRPr/>
            </a:pPr>
            <a:r>
              <a:rPr lang="en-US" sz="3300" b="1" dirty="0" err="1" smtClean="0"/>
              <a:t>Aile</a:t>
            </a:r>
            <a:r>
              <a:rPr lang="en-US" sz="3300" b="1" dirty="0" smtClean="0"/>
              <a:t> </a:t>
            </a:r>
            <a:r>
              <a:rPr lang="en-US" sz="3300" b="1" dirty="0" err="1" smtClean="0"/>
              <a:t>Albümü</a:t>
            </a:r>
            <a:r>
              <a:rPr lang="en-US" sz="3300" b="1" dirty="0" smtClean="0"/>
              <a:t>:</a:t>
            </a:r>
            <a:endParaRPr lang="tr-TR" sz="3300" b="1" dirty="0" smtClean="0"/>
          </a:p>
          <a:p>
            <a:pPr eaLnBrk="1" hangingPunct="1">
              <a:lnSpc>
                <a:spcPct val="80000"/>
              </a:lnSpc>
              <a:buNone/>
              <a:defRPr/>
            </a:pPr>
            <a:r>
              <a:rPr lang="en-US" sz="2400" b="1" dirty="0" smtClean="0"/>
              <a:t> </a:t>
            </a:r>
            <a:r>
              <a:rPr lang="en-US" sz="2400" dirty="0" err="1" smtClean="0"/>
              <a:t>Eğer</a:t>
            </a:r>
            <a:r>
              <a:rPr lang="en-US" sz="2400" dirty="0" smtClean="0"/>
              <a:t> </a:t>
            </a:r>
            <a:r>
              <a:rPr lang="en-US" sz="2400" dirty="0" err="1" smtClean="0"/>
              <a:t>aile</a:t>
            </a:r>
            <a:r>
              <a:rPr lang="en-US" sz="2400" dirty="0" smtClean="0"/>
              <a:t> </a:t>
            </a:r>
            <a:r>
              <a:rPr lang="en-US" sz="2400" dirty="0" err="1" smtClean="0"/>
              <a:t>fotoğraflarınız</a:t>
            </a:r>
            <a:r>
              <a:rPr lang="en-US" sz="2400" dirty="0" smtClean="0"/>
              <a:t> bir </a:t>
            </a:r>
            <a:r>
              <a:rPr lang="en-US" sz="2400" dirty="0" err="1" smtClean="0"/>
              <a:t>albümde</a:t>
            </a:r>
            <a:r>
              <a:rPr lang="en-US" sz="2400" dirty="0" smtClean="0"/>
              <a:t> </a:t>
            </a:r>
            <a:r>
              <a:rPr lang="en-US" sz="2400" dirty="0" err="1" smtClean="0"/>
              <a:t>düzenli</a:t>
            </a:r>
            <a:r>
              <a:rPr lang="en-US" sz="2400" dirty="0" smtClean="0"/>
              <a:t> </a:t>
            </a:r>
            <a:r>
              <a:rPr lang="en-US" sz="2400" dirty="0" err="1" smtClean="0"/>
              <a:t>olarak</a:t>
            </a:r>
            <a:r>
              <a:rPr lang="en-US" sz="2400" dirty="0" smtClean="0"/>
              <a:t> </a:t>
            </a:r>
            <a:r>
              <a:rPr lang="en-US" sz="2400" dirty="0" err="1" smtClean="0"/>
              <a:t>durmuyorsa</a:t>
            </a:r>
            <a:r>
              <a:rPr lang="en-US" sz="2400" dirty="0" smtClean="0"/>
              <a:t> ya da </a:t>
            </a:r>
            <a:r>
              <a:rPr lang="en-US" sz="2400" dirty="0" err="1" smtClean="0"/>
              <a:t>tekrar</a:t>
            </a:r>
            <a:r>
              <a:rPr lang="en-US" sz="2400" dirty="0" smtClean="0"/>
              <a:t> </a:t>
            </a:r>
            <a:r>
              <a:rPr lang="en-US" sz="2400" dirty="0" err="1" smtClean="0"/>
              <a:t>düzenlenilmesi</a:t>
            </a:r>
            <a:r>
              <a:rPr lang="en-US" sz="2400" dirty="0" smtClean="0"/>
              <a:t> </a:t>
            </a:r>
            <a:r>
              <a:rPr lang="en-US" sz="2400" dirty="0" err="1" smtClean="0"/>
              <a:t>gerekiyorsa</a:t>
            </a:r>
            <a:r>
              <a:rPr lang="en-US" sz="2400" dirty="0" smtClean="0"/>
              <a:t> </a:t>
            </a:r>
            <a:r>
              <a:rPr lang="en-US" sz="2400" dirty="0" err="1" smtClean="0"/>
              <a:t>bunu</a:t>
            </a:r>
            <a:r>
              <a:rPr lang="en-US" sz="2400" dirty="0" smtClean="0"/>
              <a:t> </a:t>
            </a:r>
            <a:r>
              <a:rPr lang="en-US" sz="2400" dirty="0" err="1" smtClean="0"/>
              <a:t>ailece</a:t>
            </a:r>
            <a:r>
              <a:rPr lang="en-US" sz="2400" dirty="0" smtClean="0"/>
              <a:t> yapmak </a:t>
            </a:r>
            <a:r>
              <a:rPr lang="en-US" sz="2400" dirty="0" err="1" smtClean="0"/>
              <a:t>eğlenceli</a:t>
            </a:r>
            <a:r>
              <a:rPr lang="en-US" sz="2400" dirty="0" smtClean="0"/>
              <a:t> </a:t>
            </a:r>
            <a:r>
              <a:rPr lang="en-US" sz="2400" dirty="0" err="1" smtClean="0"/>
              <a:t>olabilir</a:t>
            </a:r>
            <a:r>
              <a:rPr lang="en-US" sz="2400" dirty="0" smtClean="0"/>
              <a:t>. </a:t>
            </a:r>
            <a:r>
              <a:rPr lang="en-US" sz="2400" dirty="0" err="1" smtClean="0"/>
              <a:t>Fotoğraflardaki</a:t>
            </a:r>
            <a:r>
              <a:rPr lang="en-US" sz="2400" dirty="0" smtClean="0"/>
              <a:t> </a:t>
            </a:r>
            <a:r>
              <a:rPr lang="en-US" sz="2400" dirty="0" err="1" smtClean="0"/>
              <a:t>aile</a:t>
            </a:r>
            <a:r>
              <a:rPr lang="en-US" sz="2400" dirty="0" smtClean="0"/>
              <a:t> </a:t>
            </a:r>
            <a:r>
              <a:rPr lang="en-US" sz="2400" dirty="0" err="1" smtClean="0"/>
              <a:t>üyeleri</a:t>
            </a:r>
            <a:r>
              <a:rPr lang="en-US" sz="2400" dirty="0" smtClean="0"/>
              <a:t> hakkında </a:t>
            </a:r>
            <a:r>
              <a:rPr lang="en-US" sz="2400" dirty="0" err="1" smtClean="0"/>
              <a:t>sohbet</a:t>
            </a:r>
            <a:r>
              <a:rPr lang="en-US" sz="2400" dirty="0" smtClean="0"/>
              <a:t> </a:t>
            </a:r>
            <a:r>
              <a:rPr lang="en-US" sz="2400" dirty="0" err="1" smtClean="0"/>
              <a:t>etmek</a:t>
            </a:r>
            <a:r>
              <a:rPr lang="en-US" sz="2400" dirty="0" smtClean="0"/>
              <a:t> (</a:t>
            </a:r>
            <a:r>
              <a:rPr lang="en-US" sz="2400" dirty="0" err="1" smtClean="0"/>
              <a:t>kim</a:t>
            </a:r>
            <a:r>
              <a:rPr lang="en-US" sz="2400" dirty="0" smtClean="0"/>
              <a:t> </a:t>
            </a:r>
            <a:r>
              <a:rPr lang="en-US" sz="2400" dirty="0" err="1" smtClean="0"/>
              <a:t>kimdir</a:t>
            </a:r>
            <a:r>
              <a:rPr lang="en-US" sz="2400" dirty="0" smtClean="0"/>
              <a:t>?), </a:t>
            </a:r>
            <a:r>
              <a:rPr lang="en-US" sz="2400" dirty="0" err="1" smtClean="0"/>
              <a:t>fotoğrafları</a:t>
            </a:r>
            <a:r>
              <a:rPr lang="en-US" sz="2400" dirty="0" smtClean="0"/>
              <a:t> </a:t>
            </a:r>
            <a:r>
              <a:rPr lang="en-US" sz="2400" dirty="0" err="1" smtClean="0"/>
              <a:t>kronolojik</a:t>
            </a:r>
            <a:r>
              <a:rPr lang="en-US" sz="2400" dirty="0" smtClean="0"/>
              <a:t> </a:t>
            </a:r>
            <a:r>
              <a:rPr lang="en-US" sz="2400" dirty="0" err="1" smtClean="0"/>
              <a:t>sıraya</a:t>
            </a:r>
            <a:r>
              <a:rPr lang="en-US" sz="2400" dirty="0" smtClean="0"/>
              <a:t> </a:t>
            </a:r>
            <a:r>
              <a:rPr lang="en-US" sz="2400" dirty="0" err="1" smtClean="0"/>
              <a:t>dizmek</a:t>
            </a:r>
            <a:r>
              <a:rPr lang="en-US" sz="2400" dirty="0" smtClean="0"/>
              <a:t>, </a:t>
            </a:r>
            <a:r>
              <a:rPr lang="en-US" sz="2400" dirty="0" err="1" smtClean="0"/>
              <a:t>ailece</a:t>
            </a:r>
            <a:r>
              <a:rPr lang="en-US" sz="2400" dirty="0" smtClean="0"/>
              <a:t> </a:t>
            </a:r>
            <a:r>
              <a:rPr lang="en-US" sz="2400" dirty="0" err="1" smtClean="0"/>
              <a:t>eski</a:t>
            </a:r>
            <a:r>
              <a:rPr lang="en-US" sz="2400" dirty="0" smtClean="0"/>
              <a:t> </a:t>
            </a:r>
            <a:r>
              <a:rPr lang="en-US" sz="2400" dirty="0" err="1" smtClean="0"/>
              <a:t>günleri</a:t>
            </a:r>
            <a:r>
              <a:rPr lang="en-US" sz="2400" dirty="0" smtClean="0"/>
              <a:t> </a:t>
            </a:r>
            <a:r>
              <a:rPr lang="en-US" sz="2400" dirty="0" err="1" smtClean="0"/>
              <a:t>hatırlamak</a:t>
            </a:r>
            <a:r>
              <a:rPr lang="en-US" sz="2400" dirty="0" smtClean="0"/>
              <a:t> </a:t>
            </a:r>
            <a:r>
              <a:rPr lang="en-US" sz="2400" dirty="0" err="1" smtClean="0"/>
              <a:t>sizin</a:t>
            </a:r>
            <a:r>
              <a:rPr lang="en-US" sz="2400" dirty="0" smtClean="0"/>
              <a:t> için de </a:t>
            </a:r>
            <a:r>
              <a:rPr lang="en-US" sz="2400" dirty="0" err="1" smtClean="0"/>
              <a:t>anlamlı</a:t>
            </a:r>
            <a:r>
              <a:rPr lang="en-US" sz="2400" dirty="0" smtClean="0"/>
              <a:t> </a:t>
            </a:r>
            <a:r>
              <a:rPr lang="en-US" sz="2400" dirty="0" err="1" smtClean="0"/>
              <a:t>olacaktır</a:t>
            </a:r>
            <a:r>
              <a:rPr lang="en-US" sz="2400" dirty="0" smtClean="0"/>
              <a:t>.</a:t>
            </a:r>
            <a:br>
              <a:rPr lang="en-US" sz="2400" dirty="0" smtClean="0"/>
            </a:br>
            <a:endParaRPr lang="tr-TR" sz="2400" dirty="0" smtClean="0"/>
          </a:p>
          <a:p>
            <a:pPr eaLnBrk="1" hangingPunct="1">
              <a:lnSpc>
                <a:spcPct val="80000"/>
              </a:lnSpc>
              <a:buNone/>
              <a:defRPr/>
            </a:pPr>
            <a:endParaRPr lang="tr-TR" b="1" dirty="0" smtClean="0"/>
          </a:p>
          <a:p>
            <a:pPr eaLnBrk="1" hangingPunct="1">
              <a:lnSpc>
                <a:spcPct val="80000"/>
              </a:lnSpc>
              <a:buNone/>
              <a:defRPr/>
            </a:pPr>
            <a:endParaRPr lang="tr-TR" sz="2400" b="1" dirty="0" smtClean="0"/>
          </a:p>
          <a:p>
            <a:pPr eaLnBrk="1" hangingPunct="1">
              <a:lnSpc>
                <a:spcPct val="80000"/>
              </a:lnSpc>
              <a:buNone/>
              <a:defRPr/>
            </a:pPr>
            <a:endParaRPr lang="tr-TR" b="1" dirty="0" smtClean="0"/>
          </a:p>
          <a:p>
            <a:pPr eaLnBrk="1" hangingPunct="1">
              <a:lnSpc>
                <a:spcPct val="80000"/>
              </a:lnSpc>
              <a:buNone/>
              <a:defRPr/>
            </a:pPr>
            <a:endParaRPr lang="tr-TR" sz="2400" b="1" dirty="0" smtClean="0"/>
          </a:p>
          <a:p>
            <a:pPr eaLnBrk="1" hangingPunct="1">
              <a:lnSpc>
                <a:spcPct val="80000"/>
              </a:lnSpc>
              <a:buNone/>
              <a:defRPr/>
            </a:pPr>
            <a:endParaRPr lang="tr-TR" b="1" dirty="0" smtClean="0"/>
          </a:p>
          <a:p>
            <a:pPr eaLnBrk="1" hangingPunct="1">
              <a:lnSpc>
                <a:spcPct val="80000"/>
              </a:lnSpc>
              <a:buNone/>
              <a:defRPr/>
            </a:pPr>
            <a:endParaRPr lang="tr-TR" sz="2400" b="1" dirty="0" smtClean="0"/>
          </a:p>
          <a:p>
            <a:pPr eaLnBrk="1" hangingPunct="1">
              <a:lnSpc>
                <a:spcPct val="80000"/>
              </a:lnSpc>
              <a:buNone/>
              <a:defRPr/>
            </a:pPr>
            <a:endParaRPr lang="tr-TR" b="1" dirty="0" smtClean="0"/>
          </a:p>
          <a:p>
            <a:pPr eaLnBrk="1" hangingPunct="1">
              <a:lnSpc>
                <a:spcPct val="80000"/>
              </a:lnSpc>
              <a:buNone/>
              <a:defRPr/>
            </a:pPr>
            <a:endParaRPr lang="tr-TR" sz="2400" b="1" dirty="0" smtClean="0"/>
          </a:p>
          <a:p>
            <a:pPr eaLnBrk="1" hangingPunct="1">
              <a:lnSpc>
                <a:spcPct val="80000"/>
              </a:lnSpc>
              <a:buNone/>
              <a:defRPr/>
            </a:pPr>
            <a:endParaRPr lang="tr-TR" b="1" dirty="0" smtClean="0"/>
          </a:p>
          <a:p>
            <a:pPr eaLnBrk="1" hangingPunct="1">
              <a:lnSpc>
                <a:spcPct val="80000"/>
              </a:lnSpc>
              <a:buNone/>
              <a:defRPr/>
            </a:pPr>
            <a:endParaRPr lang="tr-TR" sz="2400" b="1" dirty="0" smtClean="0"/>
          </a:p>
          <a:p>
            <a:pPr eaLnBrk="1" hangingPunct="1">
              <a:lnSpc>
                <a:spcPct val="80000"/>
              </a:lnSpc>
              <a:buNone/>
              <a:defRPr/>
            </a:pPr>
            <a:r>
              <a:rPr lang="en-US" sz="2400" b="1" dirty="0" smtClean="0"/>
              <a:t/>
            </a:r>
            <a:br>
              <a:rPr lang="en-US" sz="2400" b="1" dirty="0" smtClean="0"/>
            </a:br>
            <a:endParaRPr lang="tr-TR" sz="2400" b="1" dirty="0" smtClean="0"/>
          </a:p>
          <a:p>
            <a:pPr eaLnBrk="1" hangingPunct="1">
              <a:lnSpc>
                <a:spcPct val="80000"/>
              </a:lnSpc>
              <a:buNone/>
              <a:defRPr/>
            </a:pPr>
            <a:endParaRPr lang="tr-TR" sz="2400" b="1" dirty="0" smtClean="0"/>
          </a:p>
          <a:p>
            <a:pPr eaLnBrk="1" hangingPunct="1">
              <a:lnSpc>
                <a:spcPct val="80000"/>
              </a:lnSpc>
              <a:buNone/>
              <a:defRPr/>
            </a:pPr>
            <a:endParaRPr lang="tr-TR" b="1" dirty="0" smtClean="0"/>
          </a:p>
          <a:p>
            <a:pPr eaLnBrk="1" hangingPunct="1">
              <a:lnSpc>
                <a:spcPct val="80000"/>
              </a:lnSpc>
              <a:buNone/>
              <a:defRPr/>
            </a:pPr>
            <a:r>
              <a:rPr lang="en-US" sz="2400" b="1" dirty="0" err="1" smtClean="0"/>
              <a:t>Kazanılan</a:t>
            </a:r>
            <a:r>
              <a:rPr lang="en-US" sz="2400" b="1" dirty="0" smtClean="0"/>
              <a:t> Beceriler: Olayları </a:t>
            </a:r>
            <a:r>
              <a:rPr lang="en-US" sz="2400" b="1" dirty="0" err="1" smtClean="0"/>
              <a:t>sıraya</a:t>
            </a:r>
            <a:r>
              <a:rPr lang="en-US" sz="2400" b="1" dirty="0" smtClean="0"/>
              <a:t> </a:t>
            </a:r>
            <a:r>
              <a:rPr lang="en-US" sz="2400" b="1" dirty="0" err="1" smtClean="0"/>
              <a:t>dizmek</a:t>
            </a:r>
            <a:r>
              <a:rPr lang="en-US" sz="2400" b="1" dirty="0" smtClean="0"/>
              <a:t>, planlama ve organizasyon, </a:t>
            </a:r>
            <a:r>
              <a:rPr lang="en-US" sz="2400" b="1" dirty="0" err="1" smtClean="0"/>
              <a:t>akrabaları</a:t>
            </a:r>
            <a:r>
              <a:rPr lang="en-US" sz="2400" b="1" dirty="0" smtClean="0"/>
              <a:t> </a:t>
            </a:r>
            <a:r>
              <a:rPr lang="en-US" sz="2400" b="1" dirty="0" err="1" smtClean="0"/>
              <a:t>tanımak</a:t>
            </a:r>
            <a:r>
              <a:rPr lang="en-US" sz="2400" b="1" dirty="0" smtClean="0"/>
              <a:t>.</a:t>
            </a:r>
            <a:r>
              <a:rPr lang="en-US" sz="2800" b="1" dirty="0" smtClean="0"/>
              <a:t/>
            </a:r>
            <a:br>
              <a:rPr lang="en-US" sz="2800" b="1" dirty="0" smtClean="0"/>
            </a:br>
            <a:r>
              <a:rPr lang="en-US" sz="2800" b="1" dirty="0" smtClean="0"/>
              <a:t/>
            </a:r>
            <a:br>
              <a:rPr lang="en-US" sz="2800" b="1" dirty="0" smtClean="0"/>
            </a:br>
            <a:endParaRPr lang="tr-TR" sz="2800" b="1" dirty="0" smtClean="0"/>
          </a:p>
        </p:txBody>
      </p:sp>
      <p:pic>
        <p:nvPicPr>
          <p:cNvPr id="3" name="2 Resim" descr="Screen-Shot-2013-10-09-at-01.01.01-1.png"/>
          <p:cNvPicPr>
            <a:picLocks noChangeAspect="1"/>
          </p:cNvPicPr>
          <p:nvPr/>
        </p:nvPicPr>
        <p:blipFill>
          <a:blip r:embed="rId2" cstate="print"/>
          <a:stretch>
            <a:fillRect/>
          </a:stretch>
        </p:blipFill>
        <p:spPr>
          <a:xfrm>
            <a:off x="251520" y="1988840"/>
            <a:ext cx="8352928" cy="324036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651</TotalTime>
  <Words>1614</Words>
  <Application>Microsoft Macintosh PowerPoint</Application>
  <PresentationFormat>Ekran Gösterisi (4:3)</PresentationFormat>
  <Paragraphs>229</Paragraphs>
  <Slides>46</Slides>
  <Notes>0</Notes>
  <HiddenSlides>0</HiddenSlides>
  <MMClips>0</MMClips>
  <ScaleCrop>false</ScaleCrop>
  <HeadingPairs>
    <vt:vector size="4" baseType="variant">
      <vt:variant>
        <vt:lpstr>Tema</vt:lpstr>
      </vt:variant>
      <vt:variant>
        <vt:i4>1</vt:i4>
      </vt:variant>
      <vt:variant>
        <vt:lpstr>Slayt Başlıkları</vt:lpstr>
      </vt:variant>
      <vt:variant>
        <vt:i4>46</vt:i4>
      </vt:variant>
    </vt:vector>
  </HeadingPairs>
  <TitlesOfParts>
    <vt:vector size="47" baseType="lpstr">
      <vt:lpstr>Cumba</vt:lpstr>
      <vt:lpstr>ÇOCUKLARDA OLUMLU DAVRANIŞ GELİŞTİRME VE SINIR KOYMA YÖNTEMLERİ</vt:lpstr>
      <vt:lpstr>ÇOCUKLA İLETİŞİM İÇİN ÖNERİLER </vt:lpstr>
      <vt:lpstr>Slayt 3</vt:lpstr>
      <vt:lpstr>Slayt 4</vt:lpstr>
      <vt:lpstr>Slayt 5</vt:lpstr>
      <vt:lpstr>Slayt 6</vt:lpstr>
      <vt:lpstr>Slayt 7</vt:lpstr>
      <vt:lpstr>Slayt 8</vt:lpstr>
      <vt:lpstr>Slayt 9</vt:lpstr>
      <vt:lpstr>Slayt 10</vt:lpstr>
      <vt:lpstr>Slayt 11</vt:lpstr>
      <vt:lpstr>Slayt 12</vt:lpstr>
      <vt:lpstr>Slayt 13</vt:lpstr>
      <vt:lpstr>OLUMSUZ DAVRANIŞLARI NASIL AZALTABİLİRİZ?</vt:lpstr>
      <vt:lpstr>NEDENİNİ DÜŞÜNMEK</vt:lpstr>
      <vt:lpstr>GÖZARDI-TEŞVİK </vt:lpstr>
      <vt:lpstr>SEÇENEK SUNMAK</vt:lpstr>
      <vt:lpstr>DAVRANIŞININ SONUCUNU AÇIKLAYARAK ZARARINI GÖSTERMEK</vt:lpstr>
      <vt:lpstr>Slayt 19</vt:lpstr>
      <vt:lpstr>FARKLI ÇÖZÜM YOLLARI DÜŞÜNDÜRMEK </vt:lpstr>
      <vt:lpstr>DAVRANIŞIN SONUCUNU YAŞATMAK</vt:lpstr>
      <vt:lpstr>Slayt 22</vt:lpstr>
      <vt:lpstr>Slayt 23</vt:lpstr>
      <vt:lpstr>Slayt 24</vt:lpstr>
      <vt:lpstr>Slayt 25</vt:lpstr>
      <vt:lpstr>Slayt 26</vt:lpstr>
      <vt:lpstr>Slayt 27</vt:lpstr>
      <vt:lpstr>Slayt 28</vt:lpstr>
      <vt:lpstr>Slayt 29</vt:lpstr>
      <vt:lpstr>Slayt 30</vt:lpstr>
      <vt:lpstr>   ÇOCUKLARIMIZA SINIR KOYMAK </vt:lpstr>
      <vt:lpstr>Slayt 32</vt:lpstr>
      <vt:lpstr>Slayt 33</vt:lpstr>
      <vt:lpstr>Slayt 34</vt:lpstr>
      <vt:lpstr>Slayt 35</vt:lpstr>
      <vt:lpstr>Slayt 36</vt:lpstr>
      <vt:lpstr>Sınırlar</vt:lpstr>
      <vt:lpstr>Sınırlar</vt:lpstr>
      <vt:lpstr>Anne babalar neden sınır koymakta zorlanır?</vt:lpstr>
      <vt:lpstr>Slayt 40</vt:lpstr>
      <vt:lpstr>Slayt 41</vt:lpstr>
      <vt:lpstr>Slayt 42</vt:lpstr>
      <vt:lpstr>Slayt 43</vt:lpstr>
      <vt:lpstr>Slayt 44</vt:lpstr>
      <vt:lpstr>ÖRNEK OLMAK</vt:lpstr>
      <vt:lpstr>Slayt 46</vt:lpstr>
    </vt:vector>
  </TitlesOfParts>
  <Company>Datateknik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Exper Computer</dc:creator>
  <cp:lastModifiedBy>Serpil</cp:lastModifiedBy>
  <cp:revision>36</cp:revision>
  <dcterms:created xsi:type="dcterms:W3CDTF">2015-01-13T11:47:25Z</dcterms:created>
  <dcterms:modified xsi:type="dcterms:W3CDTF">2019-03-19T11:57:25Z</dcterms:modified>
</cp:coreProperties>
</file>